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1"/>
  </p:notesMasterIdLst>
  <p:sldIdLst>
    <p:sldId id="272" r:id="rId2"/>
    <p:sldId id="256" r:id="rId3"/>
    <p:sldId id="273" r:id="rId4"/>
    <p:sldId id="258" r:id="rId5"/>
    <p:sldId id="259" r:id="rId6"/>
    <p:sldId id="260" r:id="rId7"/>
    <p:sldId id="261" r:id="rId8"/>
    <p:sldId id="262" r:id="rId9"/>
    <p:sldId id="263" r:id="rId10"/>
    <p:sldId id="264" r:id="rId11"/>
    <p:sldId id="265" r:id="rId12"/>
    <p:sldId id="267" r:id="rId13"/>
    <p:sldId id="268" r:id="rId14"/>
    <p:sldId id="269" r:id="rId15"/>
    <p:sldId id="270" r:id="rId16"/>
    <p:sldId id="271" r:id="rId17"/>
    <p:sldId id="257" r:id="rId18"/>
    <p:sldId id="274" r:id="rId19"/>
    <p:sldId id="275" r:id="rId20"/>
    <p:sldId id="276" r:id="rId21"/>
    <p:sldId id="277" r:id="rId22"/>
    <p:sldId id="278" r:id="rId23"/>
    <p:sldId id="279" r:id="rId24"/>
    <p:sldId id="280" r:id="rId25"/>
    <p:sldId id="281" r:id="rId26"/>
    <p:sldId id="266" r:id="rId27"/>
    <p:sldId id="282" r:id="rId28"/>
    <p:sldId id="283" r:id="rId29"/>
    <p:sldId id="284" r:id="rId30"/>
  </p:sldIdLst>
  <p:sldSz cx="14630400" cy="8229600"/>
  <p:notesSz cx="8229600" cy="14630400"/>
  <p:embeddedFontLst>
    <p:embeddedFont>
      <p:font typeface="Heebo Light" pitchFamily="2" charset="-79"/>
      <p:regular r:id="rId32"/>
    </p:embeddedFont>
    <p:embeddedFont>
      <p:font typeface="Montserrat" panose="00000500000000000000" pitchFamily="2" charset="0"/>
      <p:regular r:id="rId33"/>
      <p:bold r:id="rId34"/>
      <p:italic r:id="rId35"/>
      <p:bold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0A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9" d="100"/>
          <a:sy n="89" d="100"/>
        </p:scale>
        <p:origin x="714" y="-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1671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6E962-30DE-DC65-15A7-A73C2A34CD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DBF972-56C7-31FF-1D06-764AC352F5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1841E5-C47E-E413-D64F-2EF9E73DD17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C9A5CD5-FEC4-0AC7-B660-C54A7D30010F}"/>
              </a:ext>
            </a:extLst>
          </p:cNvPr>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3500474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0D804-4B62-1C4D-708C-BD38E1A4CB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F0F17D-1681-8EA2-6EDA-4DAE97F77A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9D2E1B-CF14-9FBF-BE02-5AD9DCE5AA8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8B627C0-A4C5-B531-67BE-281F1D9F1E69}"/>
              </a:ext>
            </a:extLst>
          </p:cNvPr>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23175907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D07B66-4437-591A-2E82-0079D52A26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D94BCB-6C21-6FBA-54C7-B75A161983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4D4704-B586-63CC-E7B0-B5A25490382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8755F8-5DA6-A36B-BEAC-BAAF1E5640D1}"/>
              </a:ext>
            </a:extLst>
          </p:cNvPr>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32836882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683F1-9E13-2255-2878-7934BEB18C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066FBC-95E7-6312-47DA-9FC01ABC4B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465247-87FA-13D6-AFA2-2891B373D4F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F7925B-9EB4-C0FF-8481-A7D8EE2C130B}"/>
              </a:ext>
            </a:extLst>
          </p:cNvPr>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7559444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49A59-44C8-F2C4-D0C9-1165BA14CC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A5AFCD-6C7C-B37C-353A-BB17BCF60E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AF8169-B65E-0B0A-B018-A81AD5E9FE2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2E26C71-2A69-48B4-C4FA-C03CC7D8B64B}"/>
              </a:ext>
            </a:extLst>
          </p:cNvPr>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925072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B85DF-5849-864A-76D1-E95BB30D30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455B2B-5D69-598D-33F1-70FB8D6424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F34DCF-9707-E43F-F25E-9C1ABCC0BA5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F17D2F-1A22-2707-CCF0-86B1336AEDB9}"/>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400942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hyperlink" Target="https://pixabay.com/en/machine-learning-brain-mind-idea-3161590/" TargetMode="External"/><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hyperlink" Target="https://homouniversalis.tistory.com/7" TargetMode="External"/><Relationship Id="rId5" Type="http://schemas.openxmlformats.org/officeDocument/2006/relationships/image" Target="../media/image31.png"/><Relationship Id="rId10" Type="http://schemas.openxmlformats.org/officeDocument/2006/relationships/hyperlink" Target="https://pixabay.com/en/database-data-storage-information-309919/" TargetMode="External"/><Relationship Id="rId4" Type="http://schemas.openxmlformats.org/officeDocument/2006/relationships/hyperlink" Target="https://es.logodownload.org/python-logo/" TargetMode="External"/><Relationship Id="rId9"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7000"/>
            <a:lum/>
          </a:blip>
          <a:srcRect/>
          <a:stretch>
            <a:fillRect t="-1000" b="-1000"/>
          </a:stretch>
        </a:blipFill>
        <a:effectLst/>
      </p:bgPr>
    </p:bg>
    <p:spTree>
      <p:nvGrpSpPr>
        <p:cNvPr id="1" name="">
          <a:extLst>
            <a:ext uri="{FF2B5EF4-FFF2-40B4-BE49-F238E27FC236}">
              <a16:creationId xmlns:a16="http://schemas.microsoft.com/office/drawing/2014/main" id="{D6DC2682-80FA-AADE-F37D-EC9F0865236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ED811AC1-6F26-F49F-DB1A-0B9BDF149B78}"/>
              </a:ext>
            </a:extLst>
          </p:cNvPr>
          <p:cNvSpPr/>
          <p:nvPr/>
        </p:nvSpPr>
        <p:spPr>
          <a:xfrm>
            <a:off x="12263718" y="7110805"/>
            <a:ext cx="2366682" cy="1118795"/>
          </a:xfrm>
          <a:prstGeom prst="rect">
            <a:avLst/>
          </a:prstGeom>
          <a:solidFill>
            <a:srgbClr val="0D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a:extLst>
              <a:ext uri="{FF2B5EF4-FFF2-40B4-BE49-F238E27FC236}">
                <a16:creationId xmlns:a16="http://schemas.microsoft.com/office/drawing/2014/main" id="{1B7605E9-8B4A-C6D9-B333-1F2A78C3A36A}"/>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Layer>
                </a14:imgProps>
              </a:ext>
            </a:extLst>
          </a:blip>
          <a:stretch>
            <a:fillRect/>
          </a:stretch>
        </p:blipFill>
        <p:spPr>
          <a:xfrm>
            <a:off x="0" y="0"/>
            <a:ext cx="14630400" cy="8437020"/>
          </a:xfrm>
          <a:prstGeom prst="rect">
            <a:avLst/>
          </a:prstGeom>
        </p:spPr>
      </p:pic>
      <p:sp>
        <p:nvSpPr>
          <p:cNvPr id="13" name="Rectangle 12">
            <a:extLst>
              <a:ext uri="{FF2B5EF4-FFF2-40B4-BE49-F238E27FC236}">
                <a16:creationId xmlns:a16="http://schemas.microsoft.com/office/drawing/2014/main" id="{2EBC046D-0358-28F4-1C10-68B380B77B6A}"/>
              </a:ext>
            </a:extLst>
          </p:cNvPr>
          <p:cNvSpPr/>
          <p:nvPr/>
        </p:nvSpPr>
        <p:spPr>
          <a:xfrm>
            <a:off x="-261257" y="-159062"/>
            <a:ext cx="15312571" cy="8853714"/>
          </a:xfrm>
          <a:prstGeom prst="rect">
            <a:avLst/>
          </a:prstGeom>
          <a:solidFill>
            <a:srgbClr val="0D0A2C">
              <a:alpha val="8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3" name="Text 0">
            <a:extLst>
              <a:ext uri="{FF2B5EF4-FFF2-40B4-BE49-F238E27FC236}">
                <a16:creationId xmlns:a16="http://schemas.microsoft.com/office/drawing/2014/main" id="{33A037EC-ADC1-FB4B-7BD1-8A01275098E3}"/>
              </a:ext>
            </a:extLst>
          </p:cNvPr>
          <p:cNvSpPr/>
          <p:nvPr/>
        </p:nvSpPr>
        <p:spPr>
          <a:xfrm>
            <a:off x="1478209" y="1250795"/>
            <a:ext cx="11673981" cy="1625600"/>
          </a:xfrm>
          <a:prstGeom prst="rect">
            <a:avLst/>
          </a:prstGeom>
          <a:noFill/>
          <a:ln/>
        </p:spPr>
        <p:txBody>
          <a:bodyPr wrap="square" lIns="0" tIns="0" rIns="0" bIns="0" rtlCol="0" anchor="t"/>
          <a:lstStyle/>
          <a:p>
            <a:pPr marL="0" indent="0" algn="ctr">
              <a:lnSpc>
                <a:spcPts val="5550"/>
              </a:lnSpc>
              <a:buNone/>
            </a:pPr>
            <a:r>
              <a:rPr lang="en-US" sz="4450" b="1" dirty="0">
                <a:solidFill>
                  <a:srgbClr val="F2F0F4"/>
                </a:solidFill>
                <a:latin typeface="Montserrat" pitchFamily="34" charset="0"/>
                <a:ea typeface="Montserrat" pitchFamily="34" charset="-122"/>
                <a:cs typeface="Montserrat" pitchFamily="34" charset="-120"/>
              </a:rPr>
              <a:t>Heart Disease Prediction Using Machine Learning</a:t>
            </a:r>
            <a:endParaRPr lang="en-US" sz="4450" b="1" dirty="0"/>
          </a:p>
        </p:txBody>
      </p:sp>
      <p:sp>
        <p:nvSpPr>
          <p:cNvPr id="4" name="Text 1">
            <a:extLst>
              <a:ext uri="{FF2B5EF4-FFF2-40B4-BE49-F238E27FC236}">
                <a16:creationId xmlns:a16="http://schemas.microsoft.com/office/drawing/2014/main" id="{5E43950A-BD37-B88C-70D0-DD65798CB63C}"/>
              </a:ext>
            </a:extLst>
          </p:cNvPr>
          <p:cNvSpPr/>
          <p:nvPr/>
        </p:nvSpPr>
        <p:spPr>
          <a:xfrm>
            <a:off x="6280190" y="4267795"/>
            <a:ext cx="7556421" cy="1451610"/>
          </a:xfrm>
          <a:prstGeom prst="rect">
            <a:avLst/>
          </a:prstGeom>
          <a:noFill/>
          <a:ln/>
        </p:spPr>
        <p:txBody>
          <a:bodyPr wrap="square" lIns="0" tIns="0" rIns="0" bIns="0" rtlCol="0" anchor="t"/>
          <a:lstStyle/>
          <a:p>
            <a:pPr marL="0" indent="0">
              <a:lnSpc>
                <a:spcPts val="2850"/>
              </a:lnSpc>
              <a:buNone/>
            </a:pPr>
            <a:endParaRPr lang="en-US" sz="1750" dirty="0"/>
          </a:p>
        </p:txBody>
      </p:sp>
      <p:sp>
        <p:nvSpPr>
          <p:cNvPr id="2" name="Text 0">
            <a:extLst>
              <a:ext uri="{FF2B5EF4-FFF2-40B4-BE49-F238E27FC236}">
                <a16:creationId xmlns:a16="http://schemas.microsoft.com/office/drawing/2014/main" id="{AEDB11AA-F72F-B4FB-0F88-0926E5C9F784}"/>
              </a:ext>
            </a:extLst>
          </p:cNvPr>
          <p:cNvSpPr/>
          <p:nvPr/>
        </p:nvSpPr>
        <p:spPr>
          <a:xfrm>
            <a:off x="10595428" y="3961805"/>
            <a:ext cx="3502440" cy="761999"/>
          </a:xfrm>
          <a:prstGeom prst="rect">
            <a:avLst/>
          </a:prstGeom>
          <a:noFill/>
          <a:ln/>
        </p:spPr>
        <p:txBody>
          <a:bodyPr wrap="square" lIns="0" tIns="0" rIns="0" bIns="0" rtlCol="0" anchor="t"/>
          <a:lstStyle/>
          <a:p>
            <a:pPr marL="0" indent="0" algn="ctr">
              <a:lnSpc>
                <a:spcPts val="5550"/>
              </a:lnSpc>
              <a:buNone/>
            </a:pPr>
            <a:r>
              <a:rPr lang="en-US" sz="3200" b="1" dirty="0">
                <a:solidFill>
                  <a:srgbClr val="F2F0F4"/>
                </a:solidFill>
                <a:latin typeface="Montserrat" pitchFamily="34" charset="0"/>
                <a:ea typeface="Montserrat" pitchFamily="34" charset="-122"/>
                <a:cs typeface="Montserrat" pitchFamily="34" charset="-120"/>
              </a:rPr>
              <a:t>PROJECT GUIDE</a:t>
            </a:r>
            <a:endParaRPr lang="en-US" sz="3200" b="1" dirty="0"/>
          </a:p>
        </p:txBody>
      </p:sp>
      <p:sp>
        <p:nvSpPr>
          <p:cNvPr id="7" name="Text 0">
            <a:extLst>
              <a:ext uri="{FF2B5EF4-FFF2-40B4-BE49-F238E27FC236}">
                <a16:creationId xmlns:a16="http://schemas.microsoft.com/office/drawing/2014/main" id="{1FB879BF-9D4B-4218-BC88-1F2FA19013DF}"/>
              </a:ext>
            </a:extLst>
          </p:cNvPr>
          <p:cNvSpPr/>
          <p:nvPr/>
        </p:nvSpPr>
        <p:spPr>
          <a:xfrm>
            <a:off x="10595428" y="4723804"/>
            <a:ext cx="3502440" cy="604595"/>
          </a:xfrm>
          <a:prstGeom prst="rect">
            <a:avLst/>
          </a:prstGeom>
          <a:noFill/>
          <a:ln/>
        </p:spPr>
        <p:txBody>
          <a:bodyPr wrap="square" lIns="0" tIns="0" rIns="0" bIns="0" rtlCol="0" anchor="t"/>
          <a:lstStyle/>
          <a:p>
            <a:pPr marL="0" indent="0" algn="ctr">
              <a:lnSpc>
                <a:spcPts val="5550"/>
              </a:lnSpc>
              <a:buNone/>
            </a:pPr>
            <a:r>
              <a:rPr lang="en-US" sz="3200" b="1" dirty="0" err="1">
                <a:solidFill>
                  <a:srgbClr val="F2F0F4"/>
                </a:solidFill>
                <a:latin typeface="Montserrat" pitchFamily="34" charset="0"/>
                <a:ea typeface="Montserrat" pitchFamily="34" charset="-122"/>
                <a:cs typeface="Montserrat" pitchFamily="34" charset="-120"/>
              </a:rPr>
              <a:t>Dr.E.Srimathi</a:t>
            </a:r>
            <a:endParaRPr lang="en-US" sz="3200" b="1" dirty="0"/>
          </a:p>
        </p:txBody>
      </p:sp>
      <p:sp>
        <p:nvSpPr>
          <p:cNvPr id="8" name="Text 0">
            <a:extLst>
              <a:ext uri="{FF2B5EF4-FFF2-40B4-BE49-F238E27FC236}">
                <a16:creationId xmlns:a16="http://schemas.microsoft.com/office/drawing/2014/main" id="{2D2F43E7-F878-5600-70A5-6D0F1EBBFEAA}"/>
              </a:ext>
            </a:extLst>
          </p:cNvPr>
          <p:cNvSpPr/>
          <p:nvPr/>
        </p:nvSpPr>
        <p:spPr>
          <a:xfrm>
            <a:off x="739146" y="4589104"/>
            <a:ext cx="4354286" cy="2260601"/>
          </a:xfrm>
          <a:prstGeom prst="rect">
            <a:avLst/>
          </a:prstGeom>
          <a:noFill/>
          <a:ln/>
        </p:spPr>
        <p:txBody>
          <a:bodyPr wrap="square" lIns="0" tIns="0" rIns="0" bIns="0" rtlCol="0" anchor="t"/>
          <a:lstStyle/>
          <a:p>
            <a:pPr>
              <a:lnSpc>
                <a:spcPts val="5550"/>
              </a:lnSpc>
            </a:pPr>
            <a:r>
              <a:rPr lang="en-US" sz="3200" b="1" dirty="0">
                <a:solidFill>
                  <a:srgbClr val="F2F0F4"/>
                </a:solidFill>
                <a:latin typeface="Montserrat" pitchFamily="34" charset="0"/>
              </a:rPr>
              <a:t>RA2231241020040</a:t>
            </a:r>
            <a:endParaRPr lang="en-IN" sz="3200" b="1" dirty="0">
              <a:solidFill>
                <a:srgbClr val="F2F0F4"/>
              </a:solidFill>
              <a:latin typeface="Montserrat" pitchFamily="34" charset="0"/>
            </a:endParaRPr>
          </a:p>
          <a:p>
            <a:pPr>
              <a:lnSpc>
                <a:spcPts val="5550"/>
              </a:lnSpc>
            </a:pPr>
            <a:r>
              <a:rPr lang="en-US" sz="3200" b="1" dirty="0">
                <a:solidFill>
                  <a:srgbClr val="F2F0F4"/>
                </a:solidFill>
                <a:latin typeface="Montserrat" pitchFamily="34" charset="0"/>
              </a:rPr>
              <a:t>ROSHAN.V.C</a:t>
            </a:r>
          </a:p>
          <a:p>
            <a:pPr>
              <a:lnSpc>
                <a:spcPts val="5550"/>
              </a:lnSpc>
            </a:pPr>
            <a:r>
              <a:rPr lang="en-US" sz="3200" b="1" dirty="0">
                <a:solidFill>
                  <a:srgbClr val="F2F0F4"/>
                </a:solidFill>
                <a:latin typeface="Montserrat" pitchFamily="34" charset="0"/>
              </a:rPr>
              <a:t>III BCA - A</a:t>
            </a:r>
            <a:endParaRPr lang="en-IN" sz="3200" b="1" dirty="0">
              <a:solidFill>
                <a:srgbClr val="F2F0F4"/>
              </a:solidFill>
              <a:latin typeface="Montserrat" pitchFamily="34" charset="0"/>
            </a:endParaRPr>
          </a:p>
        </p:txBody>
      </p:sp>
      <p:sp>
        <p:nvSpPr>
          <p:cNvPr id="5" name="Text 0">
            <a:extLst>
              <a:ext uri="{FF2B5EF4-FFF2-40B4-BE49-F238E27FC236}">
                <a16:creationId xmlns:a16="http://schemas.microsoft.com/office/drawing/2014/main" id="{447D4DFE-62F4-3B76-9D1C-6C10284D1FF8}"/>
              </a:ext>
            </a:extLst>
          </p:cNvPr>
          <p:cNvSpPr/>
          <p:nvPr/>
        </p:nvSpPr>
        <p:spPr>
          <a:xfrm>
            <a:off x="793789" y="4001845"/>
            <a:ext cx="3502440" cy="761999"/>
          </a:xfrm>
          <a:prstGeom prst="rect">
            <a:avLst/>
          </a:prstGeom>
          <a:noFill/>
          <a:ln/>
        </p:spPr>
        <p:txBody>
          <a:bodyPr wrap="square" lIns="0" tIns="0" rIns="0" bIns="0" rtlCol="0" anchor="t"/>
          <a:lstStyle/>
          <a:p>
            <a:pPr marL="0" indent="0">
              <a:lnSpc>
                <a:spcPts val="5550"/>
              </a:lnSpc>
              <a:buNone/>
            </a:pPr>
            <a:r>
              <a:rPr lang="en-US" sz="3200" b="1" dirty="0">
                <a:solidFill>
                  <a:srgbClr val="F2F0F4"/>
                </a:solidFill>
                <a:latin typeface="Montserrat" pitchFamily="34" charset="0"/>
              </a:rPr>
              <a:t>DONE BY:</a:t>
            </a:r>
            <a:endParaRPr lang="en-US" sz="3200" b="1" dirty="0"/>
          </a:p>
        </p:txBody>
      </p:sp>
    </p:spTree>
    <p:extLst>
      <p:ext uri="{BB962C8B-B14F-4D97-AF65-F5344CB8AC3E}">
        <p14:creationId xmlns:p14="http://schemas.microsoft.com/office/powerpoint/2010/main" val="2804001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3193AF8-69B2-771F-70BD-F81909977287}"/>
              </a:ext>
            </a:extLst>
          </p:cNvPr>
          <p:cNvSpPr/>
          <p:nvPr/>
        </p:nvSpPr>
        <p:spPr>
          <a:xfrm>
            <a:off x="12263718" y="7110805"/>
            <a:ext cx="2366682" cy="1118795"/>
          </a:xfrm>
          <a:prstGeom prst="rect">
            <a:avLst/>
          </a:prstGeom>
          <a:solidFill>
            <a:srgbClr val="0D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 0">
            <a:extLst>
              <a:ext uri="{FF2B5EF4-FFF2-40B4-BE49-F238E27FC236}">
                <a16:creationId xmlns:a16="http://schemas.microsoft.com/office/drawing/2014/main" id="{86C485D9-59DC-956A-007E-97BAD53BCC57}"/>
              </a:ext>
            </a:extLst>
          </p:cNvPr>
          <p:cNvSpPr/>
          <p:nvPr/>
        </p:nvSpPr>
        <p:spPr>
          <a:xfrm>
            <a:off x="659389" y="3708772"/>
            <a:ext cx="14603413" cy="3087789"/>
          </a:xfrm>
          <a:prstGeom prst="rect">
            <a:avLst/>
          </a:prstGeom>
          <a:noFill/>
          <a:ln/>
        </p:spPr>
        <p:txBody>
          <a:bodyPr wrap="none" lIns="0" tIns="0" rIns="0" bIns="0" numCol="2" rtlCol="0" anchor="t"/>
          <a:lstStyle/>
          <a:p>
            <a:pPr marL="0" indent="0">
              <a:lnSpc>
                <a:spcPts val="3250"/>
              </a:lnSpc>
              <a:buNone/>
            </a:pPr>
            <a:r>
              <a:rPr lang="en-US" dirty="0">
                <a:solidFill>
                  <a:schemeClr val="bg1"/>
                </a:solidFill>
              </a:rPr>
              <a:t>The Heart Disease Prediction project uses </a:t>
            </a:r>
            <a:r>
              <a:rPr lang="en-US" dirty="0" err="1">
                <a:solidFill>
                  <a:schemeClr val="bg1"/>
                </a:solidFill>
              </a:rPr>
              <a:t>Streamlit</a:t>
            </a:r>
            <a:r>
              <a:rPr lang="en-US" dirty="0">
                <a:solidFill>
                  <a:schemeClr val="bg1"/>
                </a:solidFill>
              </a:rPr>
              <a:t> to develop an AI-powered web app that predicts heart disease risk based on factors like age, medical history, and lifestyle. The app offers a user-friendly interface for real-time predictions, providing a scalable and cost-effective solution for early detection and improved patient outcomes.</a:t>
            </a:r>
          </a:p>
        </p:txBody>
      </p:sp>
      <p:sp>
        <p:nvSpPr>
          <p:cNvPr id="3" name="TextBox 2">
            <a:extLst>
              <a:ext uri="{FF2B5EF4-FFF2-40B4-BE49-F238E27FC236}">
                <a16:creationId xmlns:a16="http://schemas.microsoft.com/office/drawing/2014/main" id="{A47FD453-F8A9-68BD-AE98-03ACDA8DC4CE}"/>
              </a:ext>
            </a:extLst>
          </p:cNvPr>
          <p:cNvSpPr txBox="1"/>
          <p:nvPr/>
        </p:nvSpPr>
        <p:spPr>
          <a:xfrm>
            <a:off x="659389" y="2094356"/>
            <a:ext cx="8828856" cy="1369606"/>
          </a:xfrm>
          <a:prstGeom prst="rect">
            <a:avLst/>
          </a:prstGeom>
          <a:noFill/>
        </p:spPr>
        <p:txBody>
          <a:bodyPr wrap="square" rtlCol="0">
            <a:spAutoFit/>
          </a:bodyPr>
          <a:lstStyle/>
          <a:p>
            <a:pPr marL="0" indent="0">
              <a:lnSpc>
                <a:spcPts val="3250"/>
              </a:lnSpc>
              <a:buNone/>
            </a:pPr>
            <a:r>
              <a:rPr lang="en-US" sz="2800" b="1" dirty="0">
                <a:solidFill>
                  <a:srgbClr val="F2F0F4"/>
                </a:solidFill>
                <a:latin typeface="Montserrat" pitchFamily="34" charset="0"/>
                <a:ea typeface="Montserrat" pitchFamily="34" charset="-122"/>
                <a:cs typeface="Montserrat" pitchFamily="34" charset="-120"/>
              </a:rPr>
              <a:t>Heart Disease Prediction: </a:t>
            </a:r>
          </a:p>
          <a:p>
            <a:pPr marL="0" indent="0">
              <a:lnSpc>
                <a:spcPts val="3250"/>
              </a:lnSpc>
              <a:buNone/>
            </a:pPr>
            <a:r>
              <a:rPr lang="en-US" sz="2800" b="1" dirty="0">
                <a:solidFill>
                  <a:srgbClr val="F2F0F4"/>
                </a:solidFill>
                <a:latin typeface="Montserrat" pitchFamily="34" charset="0"/>
                <a:ea typeface="Montserrat" pitchFamily="34" charset="-122"/>
                <a:cs typeface="Montserrat" pitchFamily="34" charset="-120"/>
              </a:rPr>
              <a:t>Using Machine Learning for Project Outline</a:t>
            </a:r>
            <a:endParaRPr lang="en-US" sz="2800" b="1" dirty="0"/>
          </a:p>
          <a:p>
            <a:endParaRPr lang="en-IN" sz="2800" dirty="0"/>
          </a:p>
        </p:txBody>
      </p:sp>
      <p:pic>
        <p:nvPicPr>
          <p:cNvPr id="4" name="Image 0" descr="preencoded.png">
            <a:extLst>
              <a:ext uri="{FF2B5EF4-FFF2-40B4-BE49-F238E27FC236}">
                <a16:creationId xmlns:a16="http://schemas.microsoft.com/office/drawing/2014/main" id="{A0B8ACD4-711E-BD56-D507-2257E0742522}"/>
              </a:ext>
            </a:extLst>
          </p:cNvPr>
          <p:cNvPicPr>
            <a:picLocks noChangeAspect="1"/>
          </p:cNvPicPr>
          <p:nvPr/>
        </p:nvPicPr>
        <p:blipFill>
          <a:blip r:embed="rId3"/>
          <a:stretch>
            <a:fillRect/>
          </a:stretch>
        </p:blipFill>
        <p:spPr>
          <a:xfrm>
            <a:off x="9143999" y="-232229"/>
            <a:ext cx="5660571" cy="862148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0" name="Shape 1">
            <a:extLst>
              <a:ext uri="{FF2B5EF4-FFF2-40B4-BE49-F238E27FC236}">
                <a16:creationId xmlns:a16="http://schemas.microsoft.com/office/drawing/2014/main" id="{AD7B7F71-BD40-A369-90F1-02A117629DAF}"/>
              </a:ext>
            </a:extLst>
          </p:cNvPr>
          <p:cNvSpPr/>
          <p:nvPr/>
        </p:nvSpPr>
        <p:spPr>
          <a:xfrm>
            <a:off x="791650" y="6448820"/>
            <a:ext cx="439796" cy="592027"/>
          </a:xfrm>
          <a:prstGeom prst="roundRect">
            <a:avLst>
              <a:gd name="adj" fmla="val 18667"/>
            </a:avLst>
          </a:prstGeom>
          <a:solidFill>
            <a:srgbClr val="31136C"/>
          </a:solidFill>
          <a:ln w="7620">
            <a:solidFill>
              <a:srgbClr val="4A2C85"/>
            </a:solidFill>
            <a:prstDash val="solid"/>
          </a:ln>
        </p:spPr>
      </p:sp>
      <p:sp>
        <p:nvSpPr>
          <p:cNvPr id="19" name="Shape 1">
            <a:extLst>
              <a:ext uri="{FF2B5EF4-FFF2-40B4-BE49-F238E27FC236}">
                <a16:creationId xmlns:a16="http://schemas.microsoft.com/office/drawing/2014/main" id="{5351BC56-C536-7725-0F38-2A13508F636F}"/>
              </a:ext>
            </a:extLst>
          </p:cNvPr>
          <p:cNvSpPr/>
          <p:nvPr/>
        </p:nvSpPr>
        <p:spPr>
          <a:xfrm>
            <a:off x="798008" y="5160730"/>
            <a:ext cx="439796" cy="592027"/>
          </a:xfrm>
          <a:prstGeom prst="roundRect">
            <a:avLst>
              <a:gd name="adj" fmla="val 18667"/>
            </a:avLst>
          </a:prstGeom>
          <a:solidFill>
            <a:srgbClr val="31136C"/>
          </a:solidFill>
          <a:ln w="7620">
            <a:solidFill>
              <a:srgbClr val="4A2C85"/>
            </a:solidFill>
            <a:prstDash val="solid"/>
          </a:ln>
        </p:spPr>
      </p:sp>
      <p:sp>
        <p:nvSpPr>
          <p:cNvPr id="18" name="Shape 1">
            <a:extLst>
              <a:ext uri="{FF2B5EF4-FFF2-40B4-BE49-F238E27FC236}">
                <a16:creationId xmlns:a16="http://schemas.microsoft.com/office/drawing/2014/main" id="{6DAA18F9-1C8F-87E7-1BBE-E03DE159005F}"/>
              </a:ext>
            </a:extLst>
          </p:cNvPr>
          <p:cNvSpPr/>
          <p:nvPr/>
        </p:nvSpPr>
        <p:spPr>
          <a:xfrm>
            <a:off x="804644" y="3468266"/>
            <a:ext cx="439796" cy="592027"/>
          </a:xfrm>
          <a:prstGeom prst="roundRect">
            <a:avLst>
              <a:gd name="adj" fmla="val 18667"/>
            </a:avLst>
          </a:prstGeom>
          <a:solidFill>
            <a:srgbClr val="31136C"/>
          </a:solidFill>
          <a:ln w="7620">
            <a:solidFill>
              <a:srgbClr val="4A2C85"/>
            </a:solidFill>
            <a:prstDash val="solid"/>
          </a:ln>
        </p:spPr>
      </p:sp>
      <p:sp>
        <p:nvSpPr>
          <p:cNvPr id="16" name="Shape 1">
            <a:extLst>
              <a:ext uri="{FF2B5EF4-FFF2-40B4-BE49-F238E27FC236}">
                <a16:creationId xmlns:a16="http://schemas.microsoft.com/office/drawing/2014/main" id="{754D36DE-6F98-60FC-A13E-65CF5C337751}"/>
              </a:ext>
            </a:extLst>
          </p:cNvPr>
          <p:cNvSpPr/>
          <p:nvPr/>
        </p:nvSpPr>
        <p:spPr>
          <a:xfrm>
            <a:off x="791650" y="1615989"/>
            <a:ext cx="439796" cy="592027"/>
          </a:xfrm>
          <a:prstGeom prst="roundRect">
            <a:avLst>
              <a:gd name="adj" fmla="val 18667"/>
            </a:avLst>
          </a:prstGeom>
          <a:solidFill>
            <a:srgbClr val="31136C"/>
          </a:solidFill>
          <a:ln w="7620">
            <a:solidFill>
              <a:srgbClr val="4A2C85"/>
            </a:solidFill>
            <a:prstDash val="solid"/>
          </a:ln>
        </p:spPr>
      </p:sp>
      <p:pic>
        <p:nvPicPr>
          <p:cNvPr id="2" name="Image 0" descr="preencoded.png"/>
          <p:cNvPicPr>
            <a:picLocks noChangeAspect="1"/>
          </p:cNvPicPr>
          <p:nvPr/>
        </p:nvPicPr>
        <p:blipFill>
          <a:blip r:embed="rId3"/>
          <a:stretch>
            <a:fillRect/>
          </a:stretch>
        </p:blipFill>
        <p:spPr>
          <a:xfrm>
            <a:off x="9144000" y="0"/>
            <a:ext cx="5486400" cy="8231148"/>
          </a:xfrm>
          <a:prstGeom prst="rect">
            <a:avLst/>
          </a:prstGeom>
        </p:spPr>
      </p:pic>
      <p:sp>
        <p:nvSpPr>
          <p:cNvPr id="3" name="Text 0"/>
          <p:cNvSpPr/>
          <p:nvPr/>
        </p:nvSpPr>
        <p:spPr>
          <a:xfrm>
            <a:off x="743545" y="584240"/>
            <a:ext cx="5311616" cy="663893"/>
          </a:xfrm>
          <a:prstGeom prst="rect">
            <a:avLst/>
          </a:prstGeom>
          <a:noFill/>
          <a:ln/>
        </p:spPr>
        <p:txBody>
          <a:bodyPr wrap="none" lIns="0" tIns="0" rIns="0" bIns="0" rtlCol="0" anchor="t"/>
          <a:lstStyle/>
          <a:p>
            <a:pPr marL="0" indent="0">
              <a:lnSpc>
                <a:spcPts val="5200"/>
              </a:lnSpc>
              <a:buNone/>
            </a:pPr>
            <a:r>
              <a:rPr lang="en-US" sz="4150" b="1" dirty="0">
                <a:solidFill>
                  <a:srgbClr val="F2F0F4"/>
                </a:solidFill>
                <a:latin typeface="Montserrat" pitchFamily="34" charset="0"/>
                <a:ea typeface="Montserrat" pitchFamily="34" charset="-122"/>
                <a:cs typeface="Montserrat" pitchFamily="34" charset="-120"/>
              </a:rPr>
              <a:t>Preprocessing Data</a:t>
            </a:r>
            <a:endParaRPr lang="en-US" sz="4150" b="1" dirty="0"/>
          </a:p>
        </p:txBody>
      </p:sp>
      <p:sp>
        <p:nvSpPr>
          <p:cNvPr id="4" name="Text 1"/>
          <p:cNvSpPr/>
          <p:nvPr/>
        </p:nvSpPr>
        <p:spPr>
          <a:xfrm>
            <a:off x="-810031" y="1561483"/>
            <a:ext cx="3669149" cy="701040"/>
          </a:xfrm>
          <a:prstGeom prst="rect">
            <a:avLst/>
          </a:prstGeom>
          <a:noFill/>
          <a:ln/>
        </p:spPr>
        <p:txBody>
          <a:bodyPr wrap="none" lIns="0" tIns="0" rIns="0" bIns="0" rtlCol="0" anchor="t"/>
          <a:lstStyle/>
          <a:p>
            <a:pPr algn="ctr">
              <a:lnSpc>
                <a:spcPts val="5500"/>
              </a:lnSpc>
            </a:pPr>
            <a:r>
              <a:rPr lang="en-US" sz="3600" dirty="0">
                <a:solidFill>
                  <a:srgbClr val="DCD7E5"/>
                </a:solidFill>
                <a:latin typeface="Montserrat" pitchFamily="34" charset="0"/>
              </a:rPr>
              <a:t>1</a:t>
            </a:r>
          </a:p>
        </p:txBody>
      </p:sp>
      <p:sp>
        <p:nvSpPr>
          <p:cNvPr id="5" name="Text 2"/>
          <p:cNvSpPr/>
          <p:nvPr/>
        </p:nvSpPr>
        <p:spPr>
          <a:xfrm>
            <a:off x="1193097" y="1743057"/>
            <a:ext cx="2655808" cy="331946"/>
          </a:xfrm>
          <a:prstGeom prst="rect">
            <a:avLst/>
          </a:prstGeom>
          <a:noFill/>
          <a:ln/>
        </p:spPr>
        <p:txBody>
          <a:bodyPr wrap="none" lIns="0" tIns="0" rIns="0" bIns="0" rtlCol="0" anchor="t"/>
          <a:lstStyle/>
          <a:p>
            <a:pPr marL="0" indent="0" algn="ctr">
              <a:lnSpc>
                <a:spcPts val="2600"/>
              </a:lnSpc>
              <a:buNone/>
            </a:pPr>
            <a:r>
              <a:rPr lang="en-IN" sz="2400" b="1" dirty="0">
                <a:solidFill>
                  <a:schemeClr val="bg1"/>
                </a:solidFill>
              </a:rPr>
              <a:t>Data Collection</a:t>
            </a:r>
            <a:endParaRPr lang="en-US" sz="2050" b="1" dirty="0">
              <a:solidFill>
                <a:schemeClr val="bg1"/>
              </a:solidFill>
            </a:endParaRPr>
          </a:p>
        </p:txBody>
      </p:sp>
      <p:sp>
        <p:nvSpPr>
          <p:cNvPr id="6" name="Text 3"/>
          <p:cNvSpPr/>
          <p:nvPr/>
        </p:nvSpPr>
        <p:spPr>
          <a:xfrm>
            <a:off x="1550495" y="2234675"/>
            <a:ext cx="6804725" cy="1019413"/>
          </a:xfrm>
          <a:prstGeom prst="rect">
            <a:avLst/>
          </a:prstGeom>
          <a:noFill/>
          <a:ln/>
        </p:spPr>
        <p:txBody>
          <a:bodyPr wrap="square" lIns="0" tIns="0" rIns="0" bIns="0" rtlCol="0" anchor="t"/>
          <a:lstStyle/>
          <a:p>
            <a:pPr marL="0" indent="0">
              <a:lnSpc>
                <a:spcPts val="2650"/>
              </a:lnSpc>
              <a:buNone/>
            </a:pPr>
            <a:r>
              <a:rPr lang="en-US" dirty="0">
                <a:solidFill>
                  <a:schemeClr val="bg1"/>
                </a:solidFill>
              </a:rPr>
              <a:t>Gather patient data such as medical history, diagnostic test results, and lifestyle factors. This is essential for building a reliable and diverse dataset.</a:t>
            </a:r>
          </a:p>
        </p:txBody>
      </p:sp>
      <p:sp>
        <p:nvSpPr>
          <p:cNvPr id="7" name="Text 4"/>
          <p:cNvSpPr/>
          <p:nvPr/>
        </p:nvSpPr>
        <p:spPr>
          <a:xfrm>
            <a:off x="-791958" y="3413760"/>
            <a:ext cx="3669149" cy="701040"/>
          </a:xfrm>
          <a:prstGeom prst="rect">
            <a:avLst/>
          </a:prstGeom>
          <a:noFill/>
          <a:ln/>
        </p:spPr>
        <p:txBody>
          <a:bodyPr wrap="none" lIns="0" tIns="0" rIns="0" bIns="0" rtlCol="0" anchor="t"/>
          <a:lstStyle/>
          <a:p>
            <a:pPr marL="0" indent="0" algn="ctr">
              <a:lnSpc>
                <a:spcPts val="5500"/>
              </a:lnSpc>
              <a:buNone/>
            </a:pPr>
            <a:r>
              <a:rPr lang="en-US" sz="3600" dirty="0">
                <a:solidFill>
                  <a:srgbClr val="DCD7E5"/>
                </a:solidFill>
                <a:latin typeface="Montserrat" pitchFamily="34" charset="0"/>
                <a:ea typeface="Montserrat" pitchFamily="34" charset="-122"/>
                <a:cs typeface="Montserrat" pitchFamily="34" charset="-120"/>
              </a:rPr>
              <a:t>2</a:t>
            </a:r>
            <a:endParaRPr lang="en-US" sz="3600" dirty="0"/>
          </a:p>
        </p:txBody>
      </p:sp>
      <p:sp>
        <p:nvSpPr>
          <p:cNvPr id="8" name="Text 5"/>
          <p:cNvSpPr/>
          <p:nvPr/>
        </p:nvSpPr>
        <p:spPr>
          <a:xfrm>
            <a:off x="1470314" y="3598427"/>
            <a:ext cx="3167370" cy="331946"/>
          </a:xfrm>
          <a:prstGeom prst="rect">
            <a:avLst/>
          </a:prstGeom>
          <a:noFill/>
          <a:ln/>
        </p:spPr>
        <p:txBody>
          <a:bodyPr wrap="none" lIns="0" tIns="0" rIns="0" bIns="0" rtlCol="0" anchor="t"/>
          <a:lstStyle/>
          <a:p>
            <a:pPr marL="0" indent="0" algn="ctr">
              <a:lnSpc>
                <a:spcPts val="2600"/>
              </a:lnSpc>
              <a:buNone/>
            </a:pPr>
            <a:r>
              <a:rPr lang="en-IN" sz="2400" b="1" dirty="0">
                <a:solidFill>
                  <a:schemeClr val="bg1"/>
                </a:solidFill>
              </a:rPr>
              <a:t>Machine Learning Model</a:t>
            </a:r>
            <a:endParaRPr lang="en-US" sz="2050" b="1" dirty="0">
              <a:solidFill>
                <a:schemeClr val="bg1"/>
              </a:solidFill>
            </a:endParaRPr>
          </a:p>
        </p:txBody>
      </p:sp>
      <p:sp>
        <p:nvSpPr>
          <p:cNvPr id="9" name="Text 6"/>
          <p:cNvSpPr/>
          <p:nvPr/>
        </p:nvSpPr>
        <p:spPr>
          <a:xfrm>
            <a:off x="1470313" y="3927530"/>
            <a:ext cx="6884907" cy="1019413"/>
          </a:xfrm>
          <a:prstGeom prst="rect">
            <a:avLst/>
          </a:prstGeom>
          <a:noFill/>
          <a:ln/>
        </p:spPr>
        <p:txBody>
          <a:bodyPr wrap="square" lIns="0" tIns="0" rIns="0" bIns="0" rtlCol="0" anchor="t"/>
          <a:lstStyle/>
          <a:p>
            <a:pPr marL="0" indent="0">
              <a:lnSpc>
                <a:spcPts val="2650"/>
              </a:lnSpc>
              <a:buNone/>
            </a:pPr>
            <a:r>
              <a:rPr lang="en-US" dirty="0">
                <a:solidFill>
                  <a:schemeClr val="bg1"/>
                </a:solidFill>
              </a:rPr>
              <a:t>Train a machine learning model (e.g., Logistic Regression, Random Forest, or Neural Network) on the collected data to identify patterns and predict heart disease risk accurately.</a:t>
            </a:r>
          </a:p>
        </p:txBody>
      </p:sp>
      <p:sp>
        <p:nvSpPr>
          <p:cNvPr id="10" name="Text 7"/>
          <p:cNvSpPr/>
          <p:nvPr/>
        </p:nvSpPr>
        <p:spPr>
          <a:xfrm>
            <a:off x="-791958" y="5092447"/>
            <a:ext cx="3669149" cy="701040"/>
          </a:xfrm>
          <a:prstGeom prst="rect">
            <a:avLst/>
          </a:prstGeom>
          <a:noFill/>
          <a:ln/>
        </p:spPr>
        <p:txBody>
          <a:bodyPr wrap="none" lIns="0" tIns="0" rIns="0" bIns="0" rtlCol="0" anchor="t"/>
          <a:lstStyle/>
          <a:p>
            <a:pPr algn="ctr">
              <a:lnSpc>
                <a:spcPts val="5500"/>
              </a:lnSpc>
            </a:pPr>
            <a:r>
              <a:rPr lang="en-US" sz="3600" dirty="0">
                <a:solidFill>
                  <a:srgbClr val="DCD7E5"/>
                </a:solidFill>
                <a:latin typeface="Montserrat" pitchFamily="34" charset="0"/>
              </a:rPr>
              <a:t>3</a:t>
            </a:r>
          </a:p>
        </p:txBody>
      </p:sp>
      <p:sp>
        <p:nvSpPr>
          <p:cNvPr id="11" name="Text 8"/>
          <p:cNvSpPr/>
          <p:nvPr/>
        </p:nvSpPr>
        <p:spPr>
          <a:xfrm>
            <a:off x="1193097" y="5279282"/>
            <a:ext cx="2655808" cy="331946"/>
          </a:xfrm>
          <a:prstGeom prst="rect">
            <a:avLst/>
          </a:prstGeom>
          <a:noFill/>
          <a:ln/>
        </p:spPr>
        <p:txBody>
          <a:bodyPr wrap="none" lIns="0" tIns="0" rIns="0" bIns="0" rtlCol="0" anchor="t"/>
          <a:lstStyle/>
          <a:p>
            <a:pPr marL="0" indent="0" algn="ctr">
              <a:lnSpc>
                <a:spcPts val="2600"/>
              </a:lnSpc>
              <a:buNone/>
            </a:pPr>
            <a:r>
              <a:rPr lang="en-IN" sz="2400" b="1" dirty="0">
                <a:solidFill>
                  <a:schemeClr val="bg1"/>
                </a:solidFill>
              </a:rPr>
              <a:t>Web Application</a:t>
            </a:r>
            <a:endParaRPr lang="en-US" sz="2050" b="1" dirty="0">
              <a:solidFill>
                <a:schemeClr val="bg1"/>
              </a:solidFill>
            </a:endParaRPr>
          </a:p>
        </p:txBody>
      </p:sp>
      <p:sp>
        <p:nvSpPr>
          <p:cNvPr id="12" name="Text 9"/>
          <p:cNvSpPr/>
          <p:nvPr/>
        </p:nvSpPr>
        <p:spPr>
          <a:xfrm>
            <a:off x="1470314" y="5615348"/>
            <a:ext cx="6884907" cy="1359218"/>
          </a:xfrm>
          <a:prstGeom prst="rect">
            <a:avLst/>
          </a:prstGeom>
          <a:noFill/>
          <a:ln/>
        </p:spPr>
        <p:txBody>
          <a:bodyPr wrap="square" lIns="0" tIns="0" rIns="0" bIns="0" rtlCol="0" anchor="t"/>
          <a:lstStyle/>
          <a:p>
            <a:pPr marL="0" indent="0">
              <a:lnSpc>
                <a:spcPts val="2650"/>
              </a:lnSpc>
              <a:buNone/>
            </a:pPr>
            <a:r>
              <a:rPr lang="en-US" dirty="0">
                <a:solidFill>
                  <a:schemeClr val="bg1"/>
                </a:solidFill>
              </a:rPr>
              <a:t>Develop a </a:t>
            </a:r>
            <a:r>
              <a:rPr lang="en-US" dirty="0" err="1">
                <a:solidFill>
                  <a:schemeClr val="bg1"/>
                </a:solidFill>
              </a:rPr>
              <a:t>Streamlit</a:t>
            </a:r>
            <a:r>
              <a:rPr lang="en-US" dirty="0">
                <a:solidFill>
                  <a:schemeClr val="bg1"/>
                </a:solidFill>
              </a:rPr>
              <a:t>-based web app to enable users to input their data and receive real-time predictions with a user-friendly interface.</a:t>
            </a:r>
          </a:p>
        </p:txBody>
      </p:sp>
      <p:sp>
        <p:nvSpPr>
          <p:cNvPr id="13" name="Text 7">
            <a:extLst>
              <a:ext uri="{FF2B5EF4-FFF2-40B4-BE49-F238E27FC236}">
                <a16:creationId xmlns:a16="http://schemas.microsoft.com/office/drawing/2014/main" id="{79E3B1C8-3E93-5410-75BE-04E801634F85}"/>
              </a:ext>
            </a:extLst>
          </p:cNvPr>
          <p:cNvSpPr/>
          <p:nvPr/>
        </p:nvSpPr>
        <p:spPr>
          <a:xfrm>
            <a:off x="-810032" y="6374786"/>
            <a:ext cx="3669149" cy="701040"/>
          </a:xfrm>
          <a:prstGeom prst="rect">
            <a:avLst/>
          </a:prstGeom>
          <a:noFill/>
          <a:ln/>
        </p:spPr>
        <p:txBody>
          <a:bodyPr wrap="none" lIns="0" tIns="0" rIns="0" bIns="0" rtlCol="0" anchor="t"/>
          <a:lstStyle/>
          <a:p>
            <a:pPr algn="ctr">
              <a:lnSpc>
                <a:spcPts val="5500"/>
              </a:lnSpc>
            </a:pPr>
            <a:r>
              <a:rPr lang="en-US" sz="3600" dirty="0">
                <a:solidFill>
                  <a:srgbClr val="DCD7E5"/>
                </a:solidFill>
                <a:latin typeface="Montserrat" pitchFamily="34" charset="0"/>
              </a:rPr>
              <a:t>4</a:t>
            </a:r>
          </a:p>
        </p:txBody>
      </p:sp>
      <p:sp>
        <p:nvSpPr>
          <p:cNvPr id="14" name="Text 8">
            <a:extLst>
              <a:ext uri="{FF2B5EF4-FFF2-40B4-BE49-F238E27FC236}">
                <a16:creationId xmlns:a16="http://schemas.microsoft.com/office/drawing/2014/main" id="{2A77449C-6F00-748C-A1B6-BB9144028899}"/>
              </a:ext>
            </a:extLst>
          </p:cNvPr>
          <p:cNvSpPr/>
          <p:nvPr/>
        </p:nvSpPr>
        <p:spPr>
          <a:xfrm>
            <a:off x="1237804" y="6559333"/>
            <a:ext cx="2655808" cy="331946"/>
          </a:xfrm>
          <a:prstGeom prst="rect">
            <a:avLst/>
          </a:prstGeom>
          <a:noFill/>
          <a:ln/>
        </p:spPr>
        <p:txBody>
          <a:bodyPr wrap="none" lIns="0" tIns="0" rIns="0" bIns="0" rtlCol="0" anchor="t"/>
          <a:lstStyle/>
          <a:p>
            <a:pPr marL="0" indent="0" algn="ctr">
              <a:lnSpc>
                <a:spcPts val="2600"/>
              </a:lnSpc>
              <a:buNone/>
            </a:pPr>
            <a:r>
              <a:rPr lang="en-IN" sz="2400" b="1" dirty="0">
                <a:solidFill>
                  <a:schemeClr val="bg1"/>
                </a:solidFill>
              </a:rPr>
              <a:t>Web Application</a:t>
            </a:r>
            <a:endParaRPr lang="en-US" sz="2050" b="1" dirty="0">
              <a:solidFill>
                <a:schemeClr val="bg1"/>
              </a:solidFill>
            </a:endParaRPr>
          </a:p>
        </p:txBody>
      </p:sp>
      <p:sp>
        <p:nvSpPr>
          <p:cNvPr id="15" name="Text 9">
            <a:extLst>
              <a:ext uri="{FF2B5EF4-FFF2-40B4-BE49-F238E27FC236}">
                <a16:creationId xmlns:a16="http://schemas.microsoft.com/office/drawing/2014/main" id="{EDB50E1E-7928-B77D-EED3-EC2145622E60}"/>
              </a:ext>
            </a:extLst>
          </p:cNvPr>
          <p:cNvSpPr/>
          <p:nvPr/>
        </p:nvSpPr>
        <p:spPr>
          <a:xfrm>
            <a:off x="1470315" y="6988934"/>
            <a:ext cx="6884906" cy="1359218"/>
          </a:xfrm>
          <a:prstGeom prst="rect">
            <a:avLst/>
          </a:prstGeom>
          <a:noFill/>
          <a:ln/>
        </p:spPr>
        <p:txBody>
          <a:bodyPr wrap="square" lIns="0" tIns="0" rIns="0" bIns="0" rtlCol="0" anchor="t"/>
          <a:lstStyle/>
          <a:p>
            <a:pPr marL="0" indent="0">
              <a:lnSpc>
                <a:spcPts val="2650"/>
              </a:lnSpc>
              <a:buNone/>
            </a:pPr>
            <a:r>
              <a:rPr lang="en-US" dirty="0">
                <a:solidFill>
                  <a:schemeClr val="bg1"/>
                </a:solidFill>
              </a:rPr>
              <a:t>Provide early warnings based on predictions, allowing timely intervention and better health management.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24099" y="507683"/>
            <a:ext cx="7868603" cy="1708071"/>
          </a:xfrm>
          <a:prstGeom prst="rect">
            <a:avLst/>
          </a:prstGeom>
          <a:noFill/>
          <a:ln/>
        </p:spPr>
        <p:txBody>
          <a:bodyPr wrap="square" lIns="0" tIns="0" rIns="0" bIns="0" rtlCol="0" anchor="t"/>
          <a:lstStyle/>
          <a:p>
            <a:pPr marL="0" indent="0">
              <a:lnSpc>
                <a:spcPts val="4450"/>
              </a:lnSpc>
              <a:buNone/>
            </a:pPr>
            <a:r>
              <a:rPr lang="en-US" sz="2800" b="1" dirty="0">
                <a:solidFill>
                  <a:srgbClr val="F2F0F4"/>
                </a:solidFill>
                <a:latin typeface="Montserrat" pitchFamily="34" charset="0"/>
                <a:ea typeface="Montserrat" pitchFamily="34" charset="-122"/>
                <a:cs typeface="Montserrat" pitchFamily="34" charset="-120"/>
              </a:rPr>
              <a:t>Integrating the Model into a Streamlit Application: Empowering Healthcare</a:t>
            </a:r>
            <a:endParaRPr lang="en-US" sz="2800" b="1" dirty="0"/>
          </a:p>
        </p:txBody>
      </p:sp>
      <p:pic>
        <p:nvPicPr>
          <p:cNvPr id="4" name="Image 1" descr="preencoded.png"/>
          <p:cNvPicPr>
            <a:picLocks noChangeAspect="1"/>
          </p:cNvPicPr>
          <p:nvPr/>
        </p:nvPicPr>
        <p:blipFill>
          <a:blip r:embed="rId4"/>
          <a:stretch>
            <a:fillRect/>
          </a:stretch>
        </p:blipFill>
        <p:spPr>
          <a:xfrm>
            <a:off x="7315200" y="2282943"/>
            <a:ext cx="455414" cy="455414"/>
          </a:xfrm>
          <a:prstGeom prst="rect">
            <a:avLst/>
          </a:prstGeom>
        </p:spPr>
      </p:pic>
      <p:sp>
        <p:nvSpPr>
          <p:cNvPr id="5" name="Text 1"/>
          <p:cNvSpPr/>
          <p:nvPr/>
        </p:nvSpPr>
        <p:spPr>
          <a:xfrm>
            <a:off x="6243578" y="2914720"/>
            <a:ext cx="2598658" cy="284678"/>
          </a:xfrm>
          <a:prstGeom prst="rect">
            <a:avLst/>
          </a:prstGeom>
          <a:noFill/>
          <a:ln/>
        </p:spPr>
        <p:txBody>
          <a:bodyPr wrap="none" lIns="0" tIns="0" rIns="0" bIns="0" rtlCol="0" anchor="t"/>
          <a:lstStyle/>
          <a:p>
            <a:pPr marL="0" indent="0" algn="l">
              <a:lnSpc>
                <a:spcPts val="2200"/>
              </a:lnSpc>
              <a:buNone/>
            </a:pPr>
            <a:r>
              <a:rPr lang="en-US" sz="1750" b="1" dirty="0">
                <a:solidFill>
                  <a:srgbClr val="DCD7E5"/>
                </a:solidFill>
                <a:latin typeface="Montserrat" pitchFamily="34" charset="0"/>
                <a:ea typeface="Montserrat" pitchFamily="34" charset="-122"/>
                <a:cs typeface="Montserrat" pitchFamily="34" charset="-120"/>
              </a:rPr>
              <a:t>User-Friendly Interface</a:t>
            </a:r>
            <a:endParaRPr lang="en-US" sz="1750" b="1" dirty="0"/>
          </a:p>
        </p:txBody>
      </p:sp>
      <p:sp>
        <p:nvSpPr>
          <p:cNvPr id="6" name="Text 2"/>
          <p:cNvSpPr/>
          <p:nvPr/>
        </p:nvSpPr>
        <p:spPr>
          <a:xfrm>
            <a:off x="6124099" y="3520559"/>
            <a:ext cx="3797618" cy="1457325"/>
          </a:xfrm>
          <a:prstGeom prst="rect">
            <a:avLst/>
          </a:prstGeom>
          <a:noFill/>
          <a:ln/>
        </p:spPr>
        <p:txBody>
          <a:bodyPr wrap="square" lIns="0" tIns="0" rIns="0" bIns="0" rtlCol="0" anchor="t"/>
          <a:lstStyle/>
          <a:p>
            <a:pPr marL="0" indent="0" algn="l">
              <a:lnSpc>
                <a:spcPts val="2250"/>
              </a:lnSpc>
              <a:buNone/>
            </a:pPr>
            <a:r>
              <a:rPr lang="en-US" sz="1600" dirty="0">
                <a:solidFill>
                  <a:srgbClr val="DCD7E5"/>
                </a:solidFill>
                <a:latin typeface="Heebo Light" pitchFamily="34" charset="0"/>
                <a:ea typeface="Heebo Light" pitchFamily="34" charset="-122"/>
                <a:cs typeface="Heebo Light" pitchFamily="34" charset="-120"/>
              </a:rPr>
              <a:t>A user-friendly Streamlit application allows healthcare professionals and individuals to easily input patient data, receive risk predictions, and understand the factors contributing to the prediction.</a:t>
            </a:r>
            <a:endParaRPr lang="en-US" sz="1600" dirty="0"/>
          </a:p>
        </p:txBody>
      </p:sp>
      <p:pic>
        <p:nvPicPr>
          <p:cNvPr id="7" name="Image 2" descr="preencoded.png"/>
          <p:cNvPicPr>
            <a:picLocks noChangeAspect="1"/>
          </p:cNvPicPr>
          <p:nvPr/>
        </p:nvPicPr>
        <p:blipFill>
          <a:blip r:embed="rId5"/>
          <a:stretch>
            <a:fillRect/>
          </a:stretch>
        </p:blipFill>
        <p:spPr>
          <a:xfrm>
            <a:off x="11672559" y="2280096"/>
            <a:ext cx="455414" cy="455414"/>
          </a:xfrm>
          <a:prstGeom prst="rect">
            <a:avLst/>
          </a:prstGeom>
        </p:spPr>
      </p:pic>
      <p:sp>
        <p:nvSpPr>
          <p:cNvPr id="8" name="Text 3"/>
          <p:cNvSpPr/>
          <p:nvPr/>
        </p:nvSpPr>
        <p:spPr>
          <a:xfrm>
            <a:off x="10194965" y="2914720"/>
            <a:ext cx="3065740" cy="284678"/>
          </a:xfrm>
          <a:prstGeom prst="rect">
            <a:avLst/>
          </a:prstGeom>
          <a:noFill/>
          <a:ln/>
        </p:spPr>
        <p:txBody>
          <a:bodyPr wrap="none" lIns="0" tIns="0" rIns="0" bIns="0" rtlCol="0" anchor="t"/>
          <a:lstStyle/>
          <a:p>
            <a:pPr marL="0" indent="0" algn="l">
              <a:lnSpc>
                <a:spcPts val="2200"/>
              </a:lnSpc>
              <a:buNone/>
            </a:pPr>
            <a:r>
              <a:rPr lang="en-US" sz="1750" b="1" dirty="0">
                <a:solidFill>
                  <a:srgbClr val="DCD7E5"/>
                </a:solidFill>
                <a:latin typeface="Montserrat" pitchFamily="34" charset="0"/>
                <a:ea typeface="Montserrat" pitchFamily="34" charset="-122"/>
                <a:cs typeface="Montserrat" pitchFamily="34" charset="-120"/>
              </a:rPr>
              <a:t>Improved Risk Assessment</a:t>
            </a:r>
            <a:endParaRPr lang="en-US" sz="1750" b="1" dirty="0"/>
          </a:p>
        </p:txBody>
      </p:sp>
      <p:sp>
        <p:nvSpPr>
          <p:cNvPr id="9" name="Text 4"/>
          <p:cNvSpPr/>
          <p:nvPr/>
        </p:nvSpPr>
        <p:spPr>
          <a:xfrm>
            <a:off x="10194965" y="3520559"/>
            <a:ext cx="4144979" cy="1165860"/>
          </a:xfrm>
          <a:prstGeom prst="rect">
            <a:avLst/>
          </a:prstGeom>
          <a:noFill/>
          <a:ln/>
        </p:spPr>
        <p:txBody>
          <a:bodyPr wrap="square" lIns="0" tIns="0" rIns="0" bIns="0" rtlCol="0" anchor="t"/>
          <a:lstStyle/>
          <a:p>
            <a:pPr marL="0" indent="0" algn="l">
              <a:lnSpc>
                <a:spcPts val="2250"/>
              </a:lnSpc>
              <a:buNone/>
            </a:pPr>
            <a:r>
              <a:rPr lang="en-US" sz="1600" dirty="0">
                <a:solidFill>
                  <a:srgbClr val="DCD7E5"/>
                </a:solidFill>
                <a:latin typeface="Heebo Light" pitchFamily="34" charset="0"/>
                <a:ea typeface="Heebo Light" pitchFamily="34" charset="-122"/>
                <a:cs typeface="Heebo Light" pitchFamily="34" charset="-120"/>
              </a:rPr>
              <a:t>The model provides an objective and data-driven assessment of heart disease risk, aiding clinicians in making informed decisions and recommending preventative measures.</a:t>
            </a:r>
            <a:endParaRPr lang="en-US" sz="1600" dirty="0"/>
          </a:p>
        </p:txBody>
      </p:sp>
      <p:pic>
        <p:nvPicPr>
          <p:cNvPr id="10" name="Image 3" descr="preencoded.png"/>
          <p:cNvPicPr>
            <a:picLocks noChangeAspect="1"/>
          </p:cNvPicPr>
          <p:nvPr/>
        </p:nvPicPr>
        <p:blipFill>
          <a:blip r:embed="rId6"/>
          <a:stretch>
            <a:fillRect/>
          </a:stretch>
        </p:blipFill>
        <p:spPr>
          <a:xfrm>
            <a:off x="9830693" y="5215491"/>
            <a:ext cx="455414" cy="455414"/>
          </a:xfrm>
          <a:prstGeom prst="rect">
            <a:avLst/>
          </a:prstGeom>
        </p:spPr>
      </p:pic>
      <p:sp>
        <p:nvSpPr>
          <p:cNvPr id="11" name="Text 5"/>
          <p:cNvSpPr/>
          <p:nvPr/>
        </p:nvSpPr>
        <p:spPr>
          <a:xfrm>
            <a:off x="8746927" y="5806182"/>
            <a:ext cx="2349579" cy="284678"/>
          </a:xfrm>
          <a:prstGeom prst="rect">
            <a:avLst/>
          </a:prstGeom>
          <a:noFill/>
          <a:ln/>
        </p:spPr>
        <p:txBody>
          <a:bodyPr wrap="none" lIns="0" tIns="0" rIns="0" bIns="0" rtlCol="0" anchor="t"/>
          <a:lstStyle/>
          <a:p>
            <a:pPr marL="0" indent="0" algn="l">
              <a:lnSpc>
                <a:spcPts val="2200"/>
              </a:lnSpc>
              <a:buNone/>
            </a:pPr>
            <a:r>
              <a:rPr lang="en-US" sz="1750" b="1" dirty="0">
                <a:solidFill>
                  <a:srgbClr val="DCD7E5"/>
                </a:solidFill>
                <a:latin typeface="Montserrat" pitchFamily="34" charset="0"/>
                <a:ea typeface="Montserrat" pitchFamily="34" charset="-122"/>
                <a:cs typeface="Montserrat" pitchFamily="34" charset="-120"/>
              </a:rPr>
              <a:t>Data-Driven Insights</a:t>
            </a:r>
            <a:endParaRPr lang="en-US" sz="1750" b="1" dirty="0"/>
          </a:p>
        </p:txBody>
      </p:sp>
      <p:sp>
        <p:nvSpPr>
          <p:cNvPr id="12" name="Text 6"/>
          <p:cNvSpPr/>
          <p:nvPr/>
        </p:nvSpPr>
        <p:spPr>
          <a:xfrm>
            <a:off x="7509055" y="6282689"/>
            <a:ext cx="5098690" cy="1165860"/>
          </a:xfrm>
          <a:prstGeom prst="rect">
            <a:avLst/>
          </a:prstGeom>
          <a:noFill/>
          <a:ln/>
        </p:spPr>
        <p:txBody>
          <a:bodyPr wrap="square" lIns="0" tIns="0" rIns="0" bIns="0" rtlCol="0" anchor="t"/>
          <a:lstStyle/>
          <a:p>
            <a:pPr marL="0" indent="0" algn="l">
              <a:lnSpc>
                <a:spcPts val="2250"/>
              </a:lnSpc>
              <a:buNone/>
            </a:pPr>
            <a:r>
              <a:rPr lang="en-US" sz="1600" dirty="0">
                <a:solidFill>
                  <a:srgbClr val="DCD7E5"/>
                </a:solidFill>
                <a:latin typeface="Heebo Light" pitchFamily="34" charset="0"/>
                <a:ea typeface="Heebo Light" pitchFamily="34" charset="-122"/>
                <a:cs typeface="Heebo Light" pitchFamily="34" charset="-120"/>
              </a:rPr>
              <a:t>The application provides valuable insights into the factors influencing heart disease, enabling healthcare professionals to identify trends and develop more effective prevention strategies.</a:t>
            </a:r>
            <a:endParaRPr lang="en-US" sz="1600" dirty="0"/>
          </a:p>
        </p:txBody>
      </p:sp>
      <p:sp>
        <p:nvSpPr>
          <p:cNvPr id="13" name="Rectangle 12">
            <a:extLst>
              <a:ext uri="{FF2B5EF4-FFF2-40B4-BE49-F238E27FC236}">
                <a16:creationId xmlns:a16="http://schemas.microsoft.com/office/drawing/2014/main" id="{6992BD05-0FCB-91C6-9895-594C4368418B}"/>
              </a:ext>
            </a:extLst>
          </p:cNvPr>
          <p:cNvSpPr/>
          <p:nvPr/>
        </p:nvSpPr>
        <p:spPr>
          <a:xfrm>
            <a:off x="12263718" y="7110805"/>
            <a:ext cx="2366682" cy="1118795"/>
          </a:xfrm>
          <a:prstGeom prst="rect">
            <a:avLst/>
          </a:prstGeom>
          <a:solidFill>
            <a:srgbClr val="0D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00445" y="550307"/>
            <a:ext cx="13229511" cy="1250633"/>
          </a:xfrm>
          <a:prstGeom prst="rect">
            <a:avLst/>
          </a:prstGeom>
          <a:noFill/>
          <a:ln/>
        </p:spPr>
        <p:txBody>
          <a:bodyPr wrap="square" lIns="0" tIns="0" rIns="0" bIns="0" rtlCol="0" anchor="t"/>
          <a:lstStyle/>
          <a:p>
            <a:pPr marL="0" indent="0">
              <a:lnSpc>
                <a:spcPts val="4900"/>
              </a:lnSpc>
              <a:buNone/>
            </a:pPr>
            <a:r>
              <a:rPr lang="en-US" sz="4000" b="1" dirty="0">
                <a:solidFill>
                  <a:srgbClr val="F2F0F4"/>
                </a:solidFill>
                <a:latin typeface="Montserrat" pitchFamily="34" charset="0"/>
                <a:ea typeface="Montserrat" pitchFamily="34" charset="-122"/>
                <a:cs typeface="Montserrat" pitchFamily="34" charset="-120"/>
              </a:rPr>
              <a:t>Conclusion: Empowering Early Intervention and Future Directions</a:t>
            </a:r>
            <a:endParaRPr lang="en-US" sz="4000" b="1" dirty="0"/>
          </a:p>
        </p:txBody>
      </p:sp>
      <p:pic>
        <p:nvPicPr>
          <p:cNvPr id="3" name="Image 0" descr="preencoded.png"/>
          <p:cNvPicPr>
            <a:picLocks noChangeAspect="1"/>
          </p:cNvPicPr>
          <p:nvPr/>
        </p:nvPicPr>
        <p:blipFill>
          <a:blip r:embed="rId3"/>
          <a:stretch>
            <a:fillRect/>
          </a:stretch>
        </p:blipFill>
        <p:spPr>
          <a:xfrm>
            <a:off x="2916317" y="2201108"/>
            <a:ext cx="2182773" cy="1793200"/>
          </a:xfrm>
          <a:prstGeom prst="rect">
            <a:avLst/>
          </a:prstGeom>
        </p:spPr>
      </p:pic>
      <p:sp>
        <p:nvSpPr>
          <p:cNvPr id="4" name="Text 1"/>
          <p:cNvSpPr/>
          <p:nvPr/>
        </p:nvSpPr>
        <p:spPr>
          <a:xfrm>
            <a:off x="3962400" y="3136583"/>
            <a:ext cx="90368" cy="400169"/>
          </a:xfrm>
          <a:prstGeom prst="rect">
            <a:avLst/>
          </a:prstGeom>
          <a:noFill/>
          <a:ln/>
        </p:spPr>
        <p:txBody>
          <a:bodyPr wrap="none" lIns="0" tIns="0" rIns="0" bIns="0" rtlCol="0" anchor="t"/>
          <a:lstStyle/>
          <a:p>
            <a:pPr marL="0" indent="0" algn="ctr">
              <a:lnSpc>
                <a:spcPts val="3150"/>
              </a:lnSpc>
              <a:buNone/>
            </a:pPr>
            <a:r>
              <a:rPr lang="en-US" sz="1950" dirty="0">
                <a:solidFill>
                  <a:srgbClr val="DCD7E5"/>
                </a:solidFill>
                <a:latin typeface="Montserrat" pitchFamily="34" charset="0"/>
                <a:ea typeface="Montserrat" pitchFamily="34" charset="-122"/>
                <a:cs typeface="Montserrat" pitchFamily="34" charset="-120"/>
              </a:rPr>
              <a:t>1</a:t>
            </a:r>
            <a:endParaRPr lang="en-US" sz="1950" dirty="0"/>
          </a:p>
        </p:txBody>
      </p:sp>
      <p:sp>
        <p:nvSpPr>
          <p:cNvPr id="5" name="Text 2"/>
          <p:cNvSpPr/>
          <p:nvPr/>
        </p:nvSpPr>
        <p:spPr>
          <a:xfrm>
            <a:off x="5299115" y="2401133"/>
            <a:ext cx="2501741" cy="312658"/>
          </a:xfrm>
          <a:prstGeom prst="rect">
            <a:avLst/>
          </a:prstGeom>
          <a:noFill/>
          <a:ln/>
        </p:spPr>
        <p:txBody>
          <a:bodyPr wrap="none" lIns="0" tIns="0" rIns="0" bIns="0" rtlCol="0" anchor="t"/>
          <a:lstStyle/>
          <a:p>
            <a:pPr marL="0" indent="0" algn="l">
              <a:lnSpc>
                <a:spcPts val="2450"/>
              </a:lnSpc>
              <a:buNone/>
            </a:pPr>
            <a:r>
              <a:rPr lang="en-US" sz="1950" b="1" dirty="0">
                <a:solidFill>
                  <a:srgbClr val="DCD7E5"/>
                </a:solidFill>
                <a:latin typeface="Montserrat" pitchFamily="34" charset="0"/>
                <a:ea typeface="Montserrat" pitchFamily="34" charset="-122"/>
                <a:cs typeface="Montserrat" pitchFamily="34" charset="-120"/>
              </a:rPr>
              <a:t>Early Intervention</a:t>
            </a:r>
            <a:endParaRPr lang="en-US" sz="1950" b="1" dirty="0"/>
          </a:p>
        </p:txBody>
      </p:sp>
      <p:sp>
        <p:nvSpPr>
          <p:cNvPr id="6" name="Text 3"/>
          <p:cNvSpPr/>
          <p:nvPr/>
        </p:nvSpPr>
        <p:spPr>
          <a:xfrm>
            <a:off x="5299115" y="2833807"/>
            <a:ext cx="8430816" cy="960477"/>
          </a:xfrm>
          <a:prstGeom prst="rect">
            <a:avLst/>
          </a:prstGeom>
          <a:noFill/>
          <a:ln/>
        </p:spPr>
        <p:txBody>
          <a:bodyPr wrap="square" lIns="0" tIns="0" rIns="0" bIns="0" rtlCol="0" anchor="t"/>
          <a:lstStyle/>
          <a:p>
            <a:pPr marL="0" indent="0" algn="l">
              <a:lnSpc>
                <a:spcPts val="2500"/>
              </a:lnSpc>
              <a:buNone/>
            </a:pPr>
            <a:r>
              <a:rPr lang="en-US" sz="1600" b="1" dirty="0">
                <a:solidFill>
                  <a:schemeClr val="bg1"/>
                </a:solidFill>
              </a:rPr>
              <a:t>Early Intervention</a:t>
            </a:r>
            <a:r>
              <a:rPr lang="en-US" sz="1600" dirty="0">
                <a:solidFill>
                  <a:schemeClr val="bg1"/>
                </a:solidFill>
              </a:rPr>
              <a:t> involves detecting health issues early, allowing for timely treatment. In heart disease, it helps prevent or delay serious conditions, improving outcomes and reducing healthcare costs. It empowers individuals to make informed decisions and take proactive steps for better health.</a:t>
            </a:r>
            <a:endParaRPr lang="en-US" sz="1550" dirty="0">
              <a:solidFill>
                <a:schemeClr val="bg1"/>
              </a:solidFill>
            </a:endParaRPr>
          </a:p>
        </p:txBody>
      </p:sp>
      <p:sp>
        <p:nvSpPr>
          <p:cNvPr id="7" name="Shape 4"/>
          <p:cNvSpPr/>
          <p:nvPr/>
        </p:nvSpPr>
        <p:spPr>
          <a:xfrm>
            <a:off x="5149096" y="4009787"/>
            <a:ext cx="8730853" cy="11430"/>
          </a:xfrm>
          <a:prstGeom prst="roundRect">
            <a:avLst>
              <a:gd name="adj" fmla="val 735431"/>
            </a:avLst>
          </a:prstGeom>
          <a:solidFill>
            <a:srgbClr val="4A2C85"/>
          </a:solidFill>
          <a:ln/>
        </p:spPr>
      </p:sp>
      <p:pic>
        <p:nvPicPr>
          <p:cNvPr id="8" name="Image 1" descr="preencoded.png"/>
          <p:cNvPicPr>
            <a:picLocks noChangeAspect="1"/>
          </p:cNvPicPr>
          <p:nvPr/>
        </p:nvPicPr>
        <p:blipFill>
          <a:blip r:embed="rId4"/>
          <a:stretch>
            <a:fillRect/>
          </a:stretch>
        </p:blipFill>
        <p:spPr>
          <a:xfrm>
            <a:off x="1824871" y="4044315"/>
            <a:ext cx="4365665" cy="1793200"/>
          </a:xfrm>
          <a:prstGeom prst="rect">
            <a:avLst/>
          </a:prstGeom>
        </p:spPr>
      </p:pic>
      <p:sp>
        <p:nvSpPr>
          <p:cNvPr id="9" name="Text 5"/>
          <p:cNvSpPr/>
          <p:nvPr/>
        </p:nvSpPr>
        <p:spPr>
          <a:xfrm>
            <a:off x="3936563" y="4740831"/>
            <a:ext cx="142161" cy="400169"/>
          </a:xfrm>
          <a:prstGeom prst="rect">
            <a:avLst/>
          </a:prstGeom>
          <a:noFill/>
          <a:ln/>
        </p:spPr>
        <p:txBody>
          <a:bodyPr wrap="none" lIns="0" tIns="0" rIns="0" bIns="0" rtlCol="0" anchor="t"/>
          <a:lstStyle/>
          <a:p>
            <a:pPr marL="0" indent="0" algn="ctr">
              <a:lnSpc>
                <a:spcPts val="3150"/>
              </a:lnSpc>
              <a:buNone/>
            </a:pPr>
            <a:r>
              <a:rPr lang="en-US" sz="1950" dirty="0">
                <a:solidFill>
                  <a:srgbClr val="DCD7E5"/>
                </a:solidFill>
                <a:latin typeface="Montserrat" pitchFamily="34" charset="0"/>
                <a:ea typeface="Montserrat" pitchFamily="34" charset="-122"/>
                <a:cs typeface="Montserrat" pitchFamily="34" charset="-120"/>
              </a:rPr>
              <a:t>2</a:t>
            </a:r>
            <a:endParaRPr lang="en-US" sz="1950" dirty="0"/>
          </a:p>
        </p:txBody>
      </p:sp>
      <p:sp>
        <p:nvSpPr>
          <p:cNvPr id="10" name="Text 6"/>
          <p:cNvSpPr/>
          <p:nvPr/>
        </p:nvSpPr>
        <p:spPr>
          <a:xfrm>
            <a:off x="6390561" y="4404360"/>
            <a:ext cx="2599611" cy="312658"/>
          </a:xfrm>
          <a:prstGeom prst="rect">
            <a:avLst/>
          </a:prstGeom>
          <a:noFill/>
          <a:ln/>
        </p:spPr>
        <p:txBody>
          <a:bodyPr wrap="none" lIns="0" tIns="0" rIns="0" bIns="0" rtlCol="0" anchor="t"/>
          <a:lstStyle/>
          <a:p>
            <a:pPr marL="0" indent="0" algn="l">
              <a:lnSpc>
                <a:spcPts val="2450"/>
              </a:lnSpc>
              <a:buNone/>
            </a:pPr>
            <a:r>
              <a:rPr lang="en-US" sz="1950" b="1" dirty="0">
                <a:solidFill>
                  <a:srgbClr val="DCD7E5"/>
                </a:solidFill>
                <a:latin typeface="Montserrat" pitchFamily="34" charset="0"/>
                <a:ea typeface="Montserrat" pitchFamily="34" charset="-122"/>
                <a:cs typeface="Montserrat" pitchFamily="34" charset="-120"/>
              </a:rPr>
              <a:t>Improved Treatment</a:t>
            </a:r>
            <a:endParaRPr lang="en-US" sz="1950" b="1" dirty="0"/>
          </a:p>
        </p:txBody>
      </p:sp>
      <p:sp>
        <p:nvSpPr>
          <p:cNvPr id="11" name="Text 7"/>
          <p:cNvSpPr/>
          <p:nvPr/>
        </p:nvSpPr>
        <p:spPr>
          <a:xfrm>
            <a:off x="6390561" y="4837033"/>
            <a:ext cx="7339370" cy="640318"/>
          </a:xfrm>
          <a:prstGeom prst="rect">
            <a:avLst/>
          </a:prstGeom>
          <a:noFill/>
          <a:ln/>
        </p:spPr>
        <p:txBody>
          <a:bodyPr wrap="square" lIns="0" tIns="0" rIns="0" bIns="0" rtlCol="0" anchor="t"/>
          <a:lstStyle/>
          <a:p>
            <a:pPr marL="0" indent="0" algn="l">
              <a:lnSpc>
                <a:spcPts val="2500"/>
              </a:lnSpc>
              <a:buNone/>
            </a:pPr>
            <a:r>
              <a:rPr lang="en-US" sz="1600" b="1" dirty="0">
                <a:solidFill>
                  <a:schemeClr val="bg1"/>
                </a:solidFill>
              </a:rPr>
              <a:t>Improved Treatment</a:t>
            </a:r>
            <a:r>
              <a:rPr lang="en-US" sz="1600" dirty="0">
                <a:solidFill>
                  <a:schemeClr val="bg1"/>
                </a:solidFill>
              </a:rPr>
              <a:t> involves using early predictions and data-driven insights to tailor personalized healthcare plans.</a:t>
            </a:r>
            <a:endParaRPr lang="en-US" sz="1550" dirty="0">
              <a:solidFill>
                <a:schemeClr val="bg1"/>
              </a:solidFill>
            </a:endParaRPr>
          </a:p>
        </p:txBody>
      </p:sp>
      <p:sp>
        <p:nvSpPr>
          <p:cNvPr id="12" name="Shape 8"/>
          <p:cNvSpPr/>
          <p:nvPr/>
        </p:nvSpPr>
        <p:spPr>
          <a:xfrm>
            <a:off x="6240542" y="5852993"/>
            <a:ext cx="7639407" cy="11430"/>
          </a:xfrm>
          <a:prstGeom prst="roundRect">
            <a:avLst>
              <a:gd name="adj" fmla="val 735431"/>
            </a:avLst>
          </a:prstGeom>
          <a:solidFill>
            <a:srgbClr val="4A2C85"/>
          </a:solidFill>
          <a:ln/>
        </p:spPr>
      </p:sp>
      <p:pic>
        <p:nvPicPr>
          <p:cNvPr id="13" name="Image 2" descr="preencoded.png"/>
          <p:cNvPicPr>
            <a:picLocks noChangeAspect="1"/>
          </p:cNvPicPr>
          <p:nvPr/>
        </p:nvPicPr>
        <p:blipFill>
          <a:blip r:embed="rId5"/>
          <a:stretch>
            <a:fillRect/>
          </a:stretch>
        </p:blipFill>
        <p:spPr>
          <a:xfrm>
            <a:off x="733425" y="5887522"/>
            <a:ext cx="6548557" cy="1793200"/>
          </a:xfrm>
          <a:prstGeom prst="rect">
            <a:avLst/>
          </a:prstGeom>
        </p:spPr>
      </p:pic>
      <p:sp>
        <p:nvSpPr>
          <p:cNvPr id="14" name="Text 9"/>
          <p:cNvSpPr/>
          <p:nvPr/>
        </p:nvSpPr>
        <p:spPr>
          <a:xfrm>
            <a:off x="3937159" y="6584037"/>
            <a:ext cx="141089" cy="400169"/>
          </a:xfrm>
          <a:prstGeom prst="rect">
            <a:avLst/>
          </a:prstGeom>
          <a:noFill/>
          <a:ln/>
        </p:spPr>
        <p:txBody>
          <a:bodyPr wrap="none" lIns="0" tIns="0" rIns="0" bIns="0" rtlCol="0" anchor="t"/>
          <a:lstStyle/>
          <a:p>
            <a:pPr marL="0" indent="0" algn="ctr">
              <a:lnSpc>
                <a:spcPts val="3150"/>
              </a:lnSpc>
              <a:buNone/>
            </a:pPr>
            <a:r>
              <a:rPr lang="en-US" sz="1950" dirty="0">
                <a:solidFill>
                  <a:srgbClr val="DCD7E5"/>
                </a:solidFill>
                <a:latin typeface="Montserrat" pitchFamily="34" charset="0"/>
                <a:ea typeface="Montserrat" pitchFamily="34" charset="-122"/>
                <a:cs typeface="Montserrat" pitchFamily="34" charset="-120"/>
              </a:rPr>
              <a:t>3</a:t>
            </a:r>
            <a:endParaRPr lang="en-US" sz="1950" dirty="0"/>
          </a:p>
        </p:txBody>
      </p:sp>
      <p:sp>
        <p:nvSpPr>
          <p:cNvPr id="15" name="Text 10"/>
          <p:cNvSpPr/>
          <p:nvPr/>
        </p:nvSpPr>
        <p:spPr>
          <a:xfrm>
            <a:off x="7482007" y="6087547"/>
            <a:ext cx="2501741" cy="312658"/>
          </a:xfrm>
          <a:prstGeom prst="rect">
            <a:avLst/>
          </a:prstGeom>
          <a:noFill/>
          <a:ln/>
        </p:spPr>
        <p:txBody>
          <a:bodyPr wrap="none" lIns="0" tIns="0" rIns="0" bIns="0" rtlCol="0" anchor="t"/>
          <a:lstStyle/>
          <a:p>
            <a:pPr marL="0" indent="0" algn="l">
              <a:lnSpc>
                <a:spcPts val="2450"/>
              </a:lnSpc>
              <a:buNone/>
            </a:pPr>
            <a:r>
              <a:rPr lang="en-US" sz="1950" b="1" dirty="0">
                <a:solidFill>
                  <a:srgbClr val="DCD7E5"/>
                </a:solidFill>
                <a:latin typeface="Montserrat" pitchFamily="34" charset="0"/>
                <a:ea typeface="Montserrat" pitchFamily="34" charset="-122"/>
                <a:cs typeface="Montserrat" pitchFamily="34" charset="-120"/>
              </a:rPr>
              <a:t>Cost Reduction</a:t>
            </a:r>
            <a:endParaRPr lang="en-US" sz="1950" b="1" dirty="0"/>
          </a:p>
        </p:txBody>
      </p:sp>
      <p:sp>
        <p:nvSpPr>
          <p:cNvPr id="16" name="Text 11"/>
          <p:cNvSpPr/>
          <p:nvPr/>
        </p:nvSpPr>
        <p:spPr>
          <a:xfrm>
            <a:off x="7482007" y="6520220"/>
            <a:ext cx="6247924" cy="960477"/>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Early detection and prevention can potentially reduce healthcare costs associated with managing heart disease, benefiting both patients and healthcare systems.</a:t>
            </a:r>
            <a:endParaRPr lang="en-US" sz="1550" dirty="0"/>
          </a:p>
        </p:txBody>
      </p:sp>
      <p:sp>
        <p:nvSpPr>
          <p:cNvPr id="17" name="Rectangle 16">
            <a:extLst>
              <a:ext uri="{FF2B5EF4-FFF2-40B4-BE49-F238E27FC236}">
                <a16:creationId xmlns:a16="http://schemas.microsoft.com/office/drawing/2014/main" id="{75B2A435-BC8C-7EA9-B72B-70C5D0F690CA}"/>
              </a:ext>
            </a:extLst>
          </p:cNvPr>
          <p:cNvSpPr/>
          <p:nvPr/>
        </p:nvSpPr>
        <p:spPr>
          <a:xfrm>
            <a:off x="12263718" y="7480697"/>
            <a:ext cx="2366682" cy="748903"/>
          </a:xfrm>
          <a:prstGeom prst="rect">
            <a:avLst/>
          </a:prstGeom>
          <a:solidFill>
            <a:srgbClr val="0D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1135558" y="1034296"/>
            <a:ext cx="6872883" cy="708779"/>
          </a:xfrm>
          <a:prstGeom prst="rect">
            <a:avLst/>
          </a:prstGeom>
          <a:noFill/>
          <a:ln/>
        </p:spPr>
        <p:txBody>
          <a:bodyPr wrap="none" lIns="0" tIns="0" rIns="0" bIns="0" rtlCol="0" anchor="t"/>
          <a:lstStyle/>
          <a:p>
            <a:pPr marL="0" indent="0">
              <a:lnSpc>
                <a:spcPts val="5550"/>
              </a:lnSpc>
              <a:buNone/>
            </a:pPr>
            <a:r>
              <a:rPr lang="en-US" sz="4450" b="1" dirty="0">
                <a:solidFill>
                  <a:srgbClr val="F2F0F4"/>
                </a:solidFill>
                <a:latin typeface="Montserrat" pitchFamily="34" charset="0"/>
                <a:ea typeface="Montserrat" pitchFamily="34" charset="-122"/>
                <a:cs typeface="Montserrat" pitchFamily="34" charset="-120"/>
              </a:rPr>
              <a:t>SYSTEM SPECIFICATION</a:t>
            </a:r>
            <a:endParaRPr lang="en-US" sz="4450" b="1" dirty="0"/>
          </a:p>
        </p:txBody>
      </p:sp>
      <p:sp>
        <p:nvSpPr>
          <p:cNvPr id="4" name="Text 1"/>
          <p:cNvSpPr/>
          <p:nvPr/>
        </p:nvSpPr>
        <p:spPr>
          <a:xfrm>
            <a:off x="793790" y="4094917"/>
            <a:ext cx="7556421" cy="1088708"/>
          </a:xfrm>
          <a:prstGeom prst="rect">
            <a:avLst/>
          </a:prstGeom>
          <a:noFill/>
          <a:ln/>
        </p:spPr>
        <p:txBody>
          <a:bodyPr wrap="square" lIns="0" tIns="0" rIns="0" bIns="0" rtlCol="0" anchor="t"/>
          <a:lstStyle/>
          <a:p>
            <a:pPr marL="0" indent="0">
              <a:lnSpc>
                <a:spcPts val="2850"/>
              </a:lnSpc>
              <a:buNone/>
            </a:pPr>
            <a:endParaRPr lang="en-US" dirty="0"/>
          </a:p>
        </p:txBody>
      </p:sp>
      <p:sp>
        <p:nvSpPr>
          <p:cNvPr id="5" name="Text 0">
            <a:extLst>
              <a:ext uri="{FF2B5EF4-FFF2-40B4-BE49-F238E27FC236}">
                <a16:creationId xmlns:a16="http://schemas.microsoft.com/office/drawing/2014/main" id="{46FE3705-C9D2-9466-DEF5-F0F9C3D078CA}"/>
              </a:ext>
            </a:extLst>
          </p:cNvPr>
          <p:cNvSpPr/>
          <p:nvPr/>
        </p:nvSpPr>
        <p:spPr>
          <a:xfrm>
            <a:off x="1492112" y="2114515"/>
            <a:ext cx="6228755" cy="646033"/>
          </a:xfrm>
          <a:prstGeom prst="rect">
            <a:avLst/>
          </a:prstGeom>
          <a:noFill/>
          <a:ln/>
        </p:spPr>
        <p:txBody>
          <a:bodyPr wrap="none" lIns="0" tIns="0" rIns="0" bIns="0" rtlCol="0" anchor="t"/>
          <a:lstStyle/>
          <a:p>
            <a:pPr marL="0" indent="0">
              <a:lnSpc>
                <a:spcPts val="5050"/>
              </a:lnSpc>
              <a:buNone/>
            </a:pPr>
            <a:r>
              <a:rPr lang="en-US" sz="4000" b="1" u="sng" dirty="0">
                <a:solidFill>
                  <a:srgbClr val="F2F0F4"/>
                </a:solidFill>
                <a:latin typeface="Montserrat" pitchFamily="34" charset="0"/>
                <a:ea typeface="Montserrat" pitchFamily="34" charset="-122"/>
                <a:cs typeface="Montserrat" pitchFamily="34" charset="-120"/>
              </a:rPr>
              <a:t>Software Configuration</a:t>
            </a:r>
            <a:endParaRPr lang="en-US" sz="4000" b="1" u="sng" dirty="0"/>
          </a:p>
        </p:txBody>
      </p:sp>
      <p:sp>
        <p:nvSpPr>
          <p:cNvPr id="6" name="Text 3">
            <a:extLst>
              <a:ext uri="{FF2B5EF4-FFF2-40B4-BE49-F238E27FC236}">
                <a16:creationId xmlns:a16="http://schemas.microsoft.com/office/drawing/2014/main" id="{FFEB5EED-87FF-6B4E-33CF-CE2B9E8E3522}"/>
              </a:ext>
            </a:extLst>
          </p:cNvPr>
          <p:cNvSpPr/>
          <p:nvPr/>
        </p:nvSpPr>
        <p:spPr>
          <a:xfrm>
            <a:off x="1492112" y="3345507"/>
            <a:ext cx="2584013" cy="322898"/>
          </a:xfrm>
          <a:prstGeom prst="rect">
            <a:avLst/>
          </a:prstGeom>
          <a:noFill/>
          <a:ln/>
        </p:spPr>
        <p:txBody>
          <a:bodyPr wrap="none" lIns="0" tIns="0" rIns="0" bIns="0" rtlCol="0" anchor="t"/>
          <a:lstStyle/>
          <a:p>
            <a:pPr marL="0" indent="0">
              <a:lnSpc>
                <a:spcPts val="2500"/>
              </a:lnSpc>
              <a:buNone/>
            </a:pPr>
            <a:endParaRPr lang="en-US" sz="2000" b="1" dirty="0"/>
          </a:p>
        </p:txBody>
      </p:sp>
      <p:sp>
        <p:nvSpPr>
          <p:cNvPr id="9" name="Rectangle 3">
            <a:extLst>
              <a:ext uri="{FF2B5EF4-FFF2-40B4-BE49-F238E27FC236}">
                <a16:creationId xmlns:a16="http://schemas.microsoft.com/office/drawing/2014/main" id="{5EBE1639-F3CB-8036-8154-D83AECAD0E8C}"/>
              </a:ext>
            </a:extLst>
          </p:cNvPr>
          <p:cNvSpPr>
            <a:spLocks noChangeArrowheads="1"/>
          </p:cNvSpPr>
          <p:nvPr/>
        </p:nvSpPr>
        <p:spPr bwMode="auto">
          <a:xfrm>
            <a:off x="793790" y="3945404"/>
            <a:ext cx="8775865"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Operating System</a:t>
            </a:r>
            <a:r>
              <a:rPr kumimoji="0" lang="en-US" altLang="en-US" sz="1800" b="0" i="0" u="none" strike="noStrike" cap="none" normalizeH="0" baseline="0" dirty="0">
                <a:ln>
                  <a:noFill/>
                </a:ln>
                <a:solidFill>
                  <a:schemeClr val="bg1"/>
                </a:solidFill>
                <a:effectLst/>
                <a:latin typeface="Arial" panose="020B0604020202020204" pitchFamily="34" charset="0"/>
              </a:rPr>
              <a:t>: Windows 11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Backend</a:t>
            </a:r>
            <a:r>
              <a:rPr kumimoji="0" lang="en-US" altLang="en-US" sz="1800" b="0" i="0" u="none" strike="noStrike" cap="none" normalizeH="0" baseline="0" dirty="0">
                <a:ln>
                  <a:noFill/>
                </a:ln>
                <a:solidFill>
                  <a:schemeClr val="bg1"/>
                </a:solidFill>
                <a:effectLst/>
                <a:latin typeface="Arial" panose="020B0604020202020204" pitchFamily="34" charset="0"/>
              </a:rPr>
              <a:t>: Python (with libraries like Scikit-learn, Pandas, NumPy), Vs code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Database</a:t>
            </a:r>
            <a:r>
              <a:rPr kumimoji="0" lang="en-US" altLang="en-US" sz="1800" b="0" i="0" u="none" strike="noStrike" cap="none" normalizeH="0" baseline="0" dirty="0">
                <a:ln>
                  <a:noFill/>
                </a:ln>
                <a:solidFill>
                  <a:schemeClr val="bg1"/>
                </a:solidFill>
                <a:effectLst/>
                <a:latin typeface="Arial" panose="020B0604020202020204" pitchFamily="34" charset="0"/>
              </a:rPr>
              <a:t>:</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MySql</a:t>
            </a: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Model Deployment</a:t>
            </a:r>
            <a:r>
              <a:rPr kumimoji="0" lang="en-US" altLang="en-US" sz="1800" b="0" i="0" u="none" strike="noStrike" cap="none" normalizeH="0" baseline="0" dirty="0">
                <a:ln>
                  <a:noFill/>
                </a:ln>
                <a:solidFill>
                  <a:schemeClr val="bg1"/>
                </a:solidFill>
                <a:effectLst/>
                <a:latin typeface="Arial" panose="020B0604020202020204" pitchFamily="34" charset="0"/>
              </a:rPr>
              <a:t>: </a:t>
            </a:r>
            <a:r>
              <a:rPr kumimoji="0" lang="en-US" altLang="en-US" sz="1800" b="0" i="0" u="none" strike="noStrike" cap="none" normalizeH="0" baseline="0" dirty="0" err="1">
                <a:ln>
                  <a:noFill/>
                </a:ln>
                <a:solidFill>
                  <a:schemeClr val="bg1"/>
                </a:solidFill>
                <a:effectLst/>
                <a:latin typeface="Arial" panose="020B0604020202020204" pitchFamily="34" charset="0"/>
              </a:rPr>
              <a:t>Streamlit</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84013"/>
          </a:xfrm>
          <a:prstGeom prst="rect">
            <a:avLst/>
          </a:prstGeom>
        </p:spPr>
      </p:pic>
      <p:sp>
        <p:nvSpPr>
          <p:cNvPr id="3" name="Text 0"/>
          <p:cNvSpPr/>
          <p:nvPr/>
        </p:nvSpPr>
        <p:spPr>
          <a:xfrm>
            <a:off x="3837920" y="2996446"/>
            <a:ext cx="6228755" cy="646033"/>
          </a:xfrm>
          <a:prstGeom prst="rect">
            <a:avLst/>
          </a:prstGeom>
          <a:noFill/>
          <a:ln/>
        </p:spPr>
        <p:txBody>
          <a:bodyPr wrap="none" lIns="0" tIns="0" rIns="0" bIns="0" rtlCol="0" anchor="t"/>
          <a:lstStyle/>
          <a:p>
            <a:pPr marL="0" indent="0">
              <a:lnSpc>
                <a:spcPts val="5050"/>
              </a:lnSpc>
              <a:buNone/>
            </a:pPr>
            <a:r>
              <a:rPr lang="en-US" sz="4050" b="1" u="sng" dirty="0">
                <a:solidFill>
                  <a:srgbClr val="F2F0F4"/>
                </a:solidFill>
                <a:latin typeface="Montserrat" pitchFamily="34" charset="0"/>
                <a:ea typeface="Montserrat" pitchFamily="34" charset="-122"/>
                <a:cs typeface="Montserrat" pitchFamily="34" charset="-120"/>
              </a:rPr>
              <a:t>Hardware Configuration</a:t>
            </a:r>
            <a:endParaRPr lang="en-US" sz="4050" b="1" u="sng" dirty="0"/>
          </a:p>
        </p:txBody>
      </p:sp>
      <p:sp>
        <p:nvSpPr>
          <p:cNvPr id="20" name="Rectangle 19">
            <a:extLst>
              <a:ext uri="{FF2B5EF4-FFF2-40B4-BE49-F238E27FC236}">
                <a16:creationId xmlns:a16="http://schemas.microsoft.com/office/drawing/2014/main" id="{A19C3DDD-4D04-F0EC-BA2B-AD5B5B164807}"/>
              </a:ext>
            </a:extLst>
          </p:cNvPr>
          <p:cNvSpPr/>
          <p:nvPr/>
        </p:nvSpPr>
        <p:spPr>
          <a:xfrm>
            <a:off x="12263718" y="7568327"/>
            <a:ext cx="2366682" cy="661273"/>
          </a:xfrm>
          <a:prstGeom prst="rect">
            <a:avLst/>
          </a:prstGeom>
          <a:solidFill>
            <a:srgbClr val="0D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
            <a:extLst>
              <a:ext uri="{FF2B5EF4-FFF2-40B4-BE49-F238E27FC236}">
                <a16:creationId xmlns:a16="http://schemas.microsoft.com/office/drawing/2014/main" id="{B42ABC27-45CE-8C73-A8F8-299FA8E86279}"/>
              </a:ext>
            </a:extLst>
          </p:cNvPr>
          <p:cNvSpPr>
            <a:spLocks noChangeArrowheads="1"/>
          </p:cNvSpPr>
          <p:nvPr/>
        </p:nvSpPr>
        <p:spPr bwMode="auto">
          <a:xfrm>
            <a:off x="1223478" y="4391798"/>
            <a:ext cx="7420621"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Processor</a:t>
            </a:r>
            <a:r>
              <a:rPr kumimoji="0" lang="en-US" altLang="en-US" sz="1800" b="0" i="0" u="none" strike="noStrike" cap="none" normalizeH="0" baseline="0" dirty="0">
                <a:ln>
                  <a:noFill/>
                </a:ln>
                <a:solidFill>
                  <a:schemeClr val="bg1"/>
                </a:solidFill>
                <a:effectLst/>
                <a:latin typeface="Arial" panose="020B0604020202020204" pitchFamily="34" charset="0"/>
              </a:rPr>
              <a:t>: Intel Core i5 (or equivalent)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RAM</a:t>
            </a:r>
            <a:r>
              <a:rPr kumimoji="0" lang="en-US" altLang="en-US" sz="1800" b="0" i="0" u="none" strike="noStrike" cap="none" normalizeH="0" baseline="0" dirty="0">
                <a:ln>
                  <a:noFill/>
                </a:ln>
                <a:solidFill>
                  <a:schemeClr val="bg1"/>
                </a:solidFill>
                <a:effectLst/>
                <a:latin typeface="Arial" panose="020B0604020202020204" pitchFamily="34" charset="0"/>
              </a:rPr>
              <a:t>: 8 GB (minimum)</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Storage</a:t>
            </a:r>
            <a:r>
              <a:rPr kumimoji="0" lang="en-US" altLang="en-US" sz="1800" b="0" i="0" u="none" strike="noStrike" cap="none" normalizeH="0" baseline="0" dirty="0">
                <a:ln>
                  <a:noFill/>
                </a:ln>
                <a:solidFill>
                  <a:schemeClr val="bg1"/>
                </a:solidFill>
                <a:effectLst/>
                <a:latin typeface="Arial" panose="020B0604020202020204" pitchFamily="34" charset="0"/>
              </a:rPr>
              <a:t>: 500 GB HDD/SSD</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Internet</a:t>
            </a:r>
            <a:r>
              <a:rPr kumimoji="0" lang="en-US" altLang="en-US" sz="1800" b="0" i="0" u="none" strike="noStrike" cap="none" normalizeH="0" baseline="0" dirty="0">
                <a:ln>
                  <a:noFill/>
                </a:ln>
                <a:solidFill>
                  <a:schemeClr val="bg1"/>
                </a:solidFill>
                <a:effectLst/>
                <a:latin typeface="Arial" panose="020B0604020202020204" pitchFamily="34" charset="0"/>
              </a:rPr>
              <a:t>: High-speed internet connection for real-time data processing</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Operating System</a:t>
            </a:r>
            <a:r>
              <a:rPr kumimoji="0" lang="en-US" altLang="en-US" sz="1800" b="0" i="0" u="none" strike="noStrike" cap="none" normalizeH="0" baseline="0" dirty="0">
                <a:ln>
                  <a:noFill/>
                </a:ln>
                <a:solidFill>
                  <a:schemeClr val="bg1"/>
                </a:solidFill>
                <a:effectLst/>
                <a:latin typeface="Arial" panose="020B0604020202020204" pitchFamily="34" charset="0"/>
              </a:rPr>
              <a:t>: Windows 11</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7344" y="524351"/>
            <a:ext cx="6830735" cy="595908"/>
          </a:xfrm>
          <a:prstGeom prst="rect">
            <a:avLst/>
          </a:prstGeom>
          <a:noFill/>
          <a:ln/>
        </p:spPr>
        <p:txBody>
          <a:bodyPr wrap="none" lIns="0" tIns="0" rIns="0" bIns="0" rtlCol="0" anchor="t"/>
          <a:lstStyle/>
          <a:p>
            <a:pPr marL="0" indent="0">
              <a:lnSpc>
                <a:spcPts val="4650"/>
              </a:lnSpc>
              <a:buNone/>
            </a:pPr>
            <a:r>
              <a:rPr lang="en-US" sz="3750" b="1" u="sng" dirty="0">
                <a:solidFill>
                  <a:srgbClr val="F2F0F4"/>
                </a:solidFill>
                <a:latin typeface="Montserrat" pitchFamily="34" charset="0"/>
                <a:ea typeface="Montserrat" pitchFamily="34" charset="-122"/>
                <a:cs typeface="Montserrat" pitchFamily="34" charset="-120"/>
              </a:rPr>
              <a:t>Deployment Environment</a:t>
            </a:r>
            <a:endParaRPr lang="en-US" sz="3750" b="1" u="sng" dirty="0"/>
          </a:p>
        </p:txBody>
      </p:sp>
      <p:sp>
        <p:nvSpPr>
          <p:cNvPr id="3" name="Shape 1"/>
          <p:cNvSpPr/>
          <p:nvPr/>
        </p:nvSpPr>
        <p:spPr>
          <a:xfrm>
            <a:off x="927060" y="1938259"/>
            <a:ext cx="2805843" cy="2550004"/>
          </a:xfrm>
          <a:prstGeom prst="roundRect">
            <a:avLst>
              <a:gd name="adj" fmla="val 5706"/>
            </a:avLst>
          </a:prstGeom>
          <a:solidFill>
            <a:srgbClr val="31136C"/>
          </a:solidFill>
          <a:ln w="7620">
            <a:solidFill>
              <a:srgbClr val="4A2C85"/>
            </a:solidFill>
            <a:prstDash val="solid"/>
          </a:ln>
        </p:spPr>
      </p:sp>
      <p:sp>
        <p:nvSpPr>
          <p:cNvPr id="22" name="Rectangle 21">
            <a:extLst>
              <a:ext uri="{FF2B5EF4-FFF2-40B4-BE49-F238E27FC236}">
                <a16:creationId xmlns:a16="http://schemas.microsoft.com/office/drawing/2014/main" id="{CD44040F-3AC2-A233-6F29-A2433F03BD47}"/>
              </a:ext>
            </a:extLst>
          </p:cNvPr>
          <p:cNvSpPr/>
          <p:nvPr/>
        </p:nvSpPr>
        <p:spPr>
          <a:xfrm>
            <a:off x="12263718" y="7528322"/>
            <a:ext cx="2366682" cy="701278"/>
          </a:xfrm>
          <a:prstGeom prst="rect">
            <a:avLst/>
          </a:prstGeom>
          <a:solidFill>
            <a:srgbClr val="0D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5" name="Picture 24">
            <a:extLst>
              <a:ext uri="{FF2B5EF4-FFF2-40B4-BE49-F238E27FC236}">
                <a16:creationId xmlns:a16="http://schemas.microsoft.com/office/drawing/2014/main" id="{2E1C7853-2580-0F15-D5E0-2610DFC17520}"/>
              </a:ext>
            </a:extLst>
          </p:cNvPr>
          <p:cNvPicPr>
            <a:picLocks noChangeAspect="1"/>
          </p:cNvPicPr>
          <p:nvPr/>
        </p:nvPicPr>
        <p:blipFill>
          <a:blip r:embed="rId3">
            <a:extLst>
              <a:ext uri="{837473B0-CC2E-450A-ABE3-18F120FF3D39}">
                <a1611:picAttrSrcUrl xmlns:a1611="http://schemas.microsoft.com/office/drawing/2016/11/main" r:id="rId4"/>
              </a:ext>
            </a:extLst>
          </a:blip>
          <a:srcRect r="5280" b="32950"/>
          <a:stretch/>
        </p:blipFill>
        <p:spPr>
          <a:xfrm>
            <a:off x="881172" y="2157483"/>
            <a:ext cx="2962163" cy="2330779"/>
          </a:xfrm>
          <a:prstGeom prst="rect">
            <a:avLst/>
          </a:prstGeom>
        </p:spPr>
      </p:pic>
      <p:sp>
        <p:nvSpPr>
          <p:cNvPr id="29" name="Text 0">
            <a:extLst>
              <a:ext uri="{FF2B5EF4-FFF2-40B4-BE49-F238E27FC236}">
                <a16:creationId xmlns:a16="http://schemas.microsoft.com/office/drawing/2014/main" id="{EAAFDA1A-8C17-C1A3-D3F8-3056819293FD}"/>
              </a:ext>
            </a:extLst>
          </p:cNvPr>
          <p:cNvSpPr/>
          <p:nvPr/>
        </p:nvSpPr>
        <p:spPr>
          <a:xfrm>
            <a:off x="1359568" y="4599251"/>
            <a:ext cx="2483767" cy="595908"/>
          </a:xfrm>
          <a:prstGeom prst="rect">
            <a:avLst/>
          </a:prstGeom>
          <a:noFill/>
          <a:ln/>
        </p:spPr>
        <p:txBody>
          <a:bodyPr wrap="none" lIns="0" tIns="0" rIns="0" bIns="0" rtlCol="0" anchor="t"/>
          <a:lstStyle/>
          <a:p>
            <a:pPr marL="0" indent="0">
              <a:lnSpc>
                <a:spcPts val="4650"/>
              </a:lnSpc>
              <a:buNone/>
            </a:pPr>
            <a:r>
              <a:rPr lang="en-US" sz="3200" b="1" dirty="0">
                <a:solidFill>
                  <a:srgbClr val="F2F0F4"/>
                </a:solidFill>
                <a:latin typeface="Montserrat" pitchFamily="34" charset="0"/>
                <a:ea typeface="Montserrat" pitchFamily="34" charset="-122"/>
                <a:cs typeface="Montserrat" pitchFamily="34" charset="-120"/>
              </a:rPr>
              <a:t>PYTHON</a:t>
            </a:r>
            <a:endParaRPr lang="en-US" sz="3750" b="1" dirty="0"/>
          </a:p>
        </p:txBody>
      </p:sp>
      <p:sp>
        <p:nvSpPr>
          <p:cNvPr id="30" name="Text 0">
            <a:extLst>
              <a:ext uri="{FF2B5EF4-FFF2-40B4-BE49-F238E27FC236}">
                <a16:creationId xmlns:a16="http://schemas.microsoft.com/office/drawing/2014/main" id="{9C0E92E0-121B-0FBE-8D15-363637D29C01}"/>
              </a:ext>
            </a:extLst>
          </p:cNvPr>
          <p:cNvSpPr/>
          <p:nvPr/>
        </p:nvSpPr>
        <p:spPr>
          <a:xfrm>
            <a:off x="4600001" y="6932414"/>
            <a:ext cx="2869908" cy="595908"/>
          </a:xfrm>
          <a:prstGeom prst="rect">
            <a:avLst/>
          </a:prstGeom>
          <a:noFill/>
          <a:ln/>
        </p:spPr>
        <p:txBody>
          <a:bodyPr wrap="none" lIns="0" tIns="0" rIns="0" bIns="0" rtlCol="0" anchor="t"/>
          <a:lstStyle/>
          <a:p>
            <a:pPr marL="0" indent="0">
              <a:lnSpc>
                <a:spcPts val="4650"/>
              </a:lnSpc>
              <a:buNone/>
            </a:pPr>
            <a:r>
              <a:rPr lang="en-US" sz="3200" b="1" dirty="0">
                <a:solidFill>
                  <a:srgbClr val="F2F0F4"/>
                </a:solidFill>
                <a:latin typeface="Montserrat" pitchFamily="34" charset="0"/>
              </a:rPr>
              <a:t>STREAMLIT</a:t>
            </a:r>
            <a:endParaRPr lang="en-US" sz="3200" b="1" dirty="0"/>
          </a:p>
        </p:txBody>
      </p:sp>
      <p:sp>
        <p:nvSpPr>
          <p:cNvPr id="4" name="Shape 1">
            <a:extLst>
              <a:ext uri="{FF2B5EF4-FFF2-40B4-BE49-F238E27FC236}">
                <a16:creationId xmlns:a16="http://schemas.microsoft.com/office/drawing/2014/main" id="{63445F13-7467-178C-4D3B-C6864BA17CE5}"/>
              </a:ext>
            </a:extLst>
          </p:cNvPr>
          <p:cNvSpPr/>
          <p:nvPr/>
        </p:nvSpPr>
        <p:spPr>
          <a:xfrm>
            <a:off x="4374090" y="4271421"/>
            <a:ext cx="2805843" cy="2550004"/>
          </a:xfrm>
          <a:prstGeom prst="roundRect">
            <a:avLst>
              <a:gd name="adj" fmla="val 5706"/>
            </a:avLst>
          </a:prstGeom>
          <a:solidFill>
            <a:srgbClr val="31136C"/>
          </a:solidFill>
          <a:ln w="7620">
            <a:solidFill>
              <a:srgbClr val="4A2C85"/>
            </a:solidFill>
            <a:prstDash val="solid"/>
          </a:ln>
        </p:spPr>
      </p:sp>
      <p:pic>
        <p:nvPicPr>
          <p:cNvPr id="27" name="Picture 26">
            <a:extLst>
              <a:ext uri="{FF2B5EF4-FFF2-40B4-BE49-F238E27FC236}">
                <a16:creationId xmlns:a16="http://schemas.microsoft.com/office/drawing/2014/main" id="{6363C059-6F82-020B-E353-C5E594E93A0B}"/>
              </a:ext>
            </a:extLst>
          </p:cNvPr>
          <p:cNvPicPr>
            <a:picLocks noChangeAspect="1"/>
          </p:cNvPicPr>
          <p:nvPr/>
        </p:nvPicPr>
        <p:blipFill>
          <a:blip r:embed="rId5">
            <a:extLst>
              <a:ext uri="{837473B0-CC2E-450A-ABE3-18F120FF3D39}">
                <a1611:picAttrSrcUrl xmlns:a1611="http://schemas.microsoft.com/office/drawing/2016/11/main" r:id="rId6"/>
              </a:ext>
            </a:extLst>
          </a:blip>
          <a:srcRect l="4469" t="-46425" r="-4469" b="46425"/>
          <a:stretch/>
        </p:blipFill>
        <p:spPr>
          <a:xfrm>
            <a:off x="2143082" y="1791411"/>
            <a:ext cx="7976964" cy="4656552"/>
          </a:xfrm>
          <a:prstGeom prst="rect">
            <a:avLst/>
          </a:prstGeom>
        </p:spPr>
      </p:pic>
      <p:sp>
        <p:nvSpPr>
          <p:cNvPr id="5" name="Shape 1">
            <a:extLst>
              <a:ext uri="{FF2B5EF4-FFF2-40B4-BE49-F238E27FC236}">
                <a16:creationId xmlns:a16="http://schemas.microsoft.com/office/drawing/2014/main" id="{FA203087-33D8-EA89-FC90-31131C2BD109}"/>
              </a:ext>
            </a:extLst>
          </p:cNvPr>
          <p:cNvSpPr/>
          <p:nvPr/>
        </p:nvSpPr>
        <p:spPr>
          <a:xfrm>
            <a:off x="7707964" y="1938259"/>
            <a:ext cx="2805843" cy="2550004"/>
          </a:xfrm>
          <a:prstGeom prst="roundRect">
            <a:avLst>
              <a:gd name="adj" fmla="val 5706"/>
            </a:avLst>
          </a:prstGeom>
          <a:solidFill>
            <a:srgbClr val="31136C"/>
          </a:solidFill>
          <a:ln w="7620">
            <a:solidFill>
              <a:srgbClr val="4A2C85"/>
            </a:solidFill>
            <a:prstDash val="solid"/>
          </a:ln>
        </p:spPr>
      </p:sp>
      <p:pic>
        <p:nvPicPr>
          <p:cNvPr id="9" name="Picture 8">
            <a:extLst>
              <a:ext uri="{FF2B5EF4-FFF2-40B4-BE49-F238E27FC236}">
                <a16:creationId xmlns:a16="http://schemas.microsoft.com/office/drawing/2014/main" id="{0D6B5C6B-0588-1226-F99B-02B311E3E497}"/>
              </a:ext>
            </a:extLst>
          </p:cNvPr>
          <p:cNvPicPr>
            <a:picLocks noChangeAspect="1"/>
          </p:cNvPicPr>
          <p:nvPr/>
        </p:nvPicPr>
        <p:blipFill>
          <a:blip r:embed="rId7">
            <a:duotone>
              <a:schemeClr val="accent3">
                <a:shade val="45000"/>
                <a:satMod val="135000"/>
              </a:schemeClr>
              <a:prstClr val="white"/>
            </a:duotone>
            <a:extLst>
              <a:ext uri="{837473B0-CC2E-450A-ABE3-18F120FF3D39}">
                <a1611:picAttrSrcUrl xmlns:a1611="http://schemas.microsoft.com/office/drawing/2016/11/main" r:id="rId8"/>
              </a:ext>
            </a:extLst>
          </a:blip>
          <a:stretch>
            <a:fillRect/>
          </a:stretch>
        </p:blipFill>
        <p:spPr>
          <a:xfrm>
            <a:off x="7936355" y="2004909"/>
            <a:ext cx="2372892" cy="2220879"/>
          </a:xfrm>
          <a:prstGeom prst="rect">
            <a:avLst/>
          </a:prstGeom>
        </p:spPr>
      </p:pic>
      <p:sp>
        <p:nvSpPr>
          <p:cNvPr id="10" name="Text 0">
            <a:extLst>
              <a:ext uri="{FF2B5EF4-FFF2-40B4-BE49-F238E27FC236}">
                <a16:creationId xmlns:a16="http://schemas.microsoft.com/office/drawing/2014/main" id="{B38E47FB-ED77-438A-17BA-18761729251A}"/>
              </a:ext>
            </a:extLst>
          </p:cNvPr>
          <p:cNvSpPr/>
          <p:nvPr/>
        </p:nvSpPr>
        <p:spPr>
          <a:xfrm>
            <a:off x="7610848" y="4599251"/>
            <a:ext cx="3000072" cy="1138074"/>
          </a:xfrm>
          <a:prstGeom prst="rect">
            <a:avLst/>
          </a:prstGeom>
          <a:noFill/>
          <a:ln/>
        </p:spPr>
        <p:txBody>
          <a:bodyPr wrap="none" lIns="0" tIns="0" rIns="0" bIns="0" rtlCol="0" anchor="t"/>
          <a:lstStyle/>
          <a:p>
            <a:pPr marL="0" indent="0" algn="ctr">
              <a:lnSpc>
                <a:spcPts val="4650"/>
              </a:lnSpc>
              <a:buNone/>
            </a:pPr>
            <a:r>
              <a:rPr lang="en-US" b="1" dirty="0">
                <a:solidFill>
                  <a:srgbClr val="F2F0F4"/>
                </a:solidFill>
                <a:latin typeface="Montserrat" pitchFamily="34" charset="0"/>
              </a:rPr>
              <a:t>MACHINE LEARNING</a:t>
            </a:r>
            <a:endParaRPr lang="en-US" b="1" dirty="0"/>
          </a:p>
        </p:txBody>
      </p:sp>
      <p:sp>
        <p:nvSpPr>
          <p:cNvPr id="11" name="Text 0">
            <a:extLst>
              <a:ext uri="{FF2B5EF4-FFF2-40B4-BE49-F238E27FC236}">
                <a16:creationId xmlns:a16="http://schemas.microsoft.com/office/drawing/2014/main" id="{D81FAFA7-AF5B-516F-1F13-743B8CBC29CB}"/>
              </a:ext>
            </a:extLst>
          </p:cNvPr>
          <p:cNvSpPr/>
          <p:nvPr/>
        </p:nvSpPr>
        <p:spPr>
          <a:xfrm>
            <a:off x="12263718" y="6932414"/>
            <a:ext cx="2869908" cy="595908"/>
          </a:xfrm>
          <a:prstGeom prst="rect">
            <a:avLst/>
          </a:prstGeom>
          <a:noFill/>
          <a:ln/>
        </p:spPr>
        <p:txBody>
          <a:bodyPr wrap="none" lIns="0" tIns="0" rIns="0" bIns="0" rtlCol="0" anchor="t"/>
          <a:lstStyle/>
          <a:p>
            <a:pPr marL="0" indent="0">
              <a:lnSpc>
                <a:spcPts val="4650"/>
              </a:lnSpc>
              <a:buNone/>
            </a:pPr>
            <a:r>
              <a:rPr lang="en-US" sz="3200" b="1" dirty="0">
                <a:solidFill>
                  <a:srgbClr val="F2F0F4"/>
                </a:solidFill>
                <a:latin typeface="Montserrat" pitchFamily="34" charset="0"/>
              </a:rPr>
              <a:t>SQL</a:t>
            </a:r>
            <a:endParaRPr lang="en-US" sz="3200" b="1" dirty="0"/>
          </a:p>
        </p:txBody>
      </p:sp>
      <p:sp>
        <p:nvSpPr>
          <p:cNvPr id="12" name="Shape 1">
            <a:extLst>
              <a:ext uri="{FF2B5EF4-FFF2-40B4-BE49-F238E27FC236}">
                <a16:creationId xmlns:a16="http://schemas.microsoft.com/office/drawing/2014/main" id="{50A3FDEF-6859-F1DC-A392-D6B19A8037A3}"/>
              </a:ext>
            </a:extLst>
          </p:cNvPr>
          <p:cNvSpPr/>
          <p:nvPr/>
        </p:nvSpPr>
        <p:spPr>
          <a:xfrm>
            <a:off x="11185474" y="4261647"/>
            <a:ext cx="2805843" cy="2550004"/>
          </a:xfrm>
          <a:prstGeom prst="roundRect">
            <a:avLst>
              <a:gd name="adj" fmla="val 5706"/>
            </a:avLst>
          </a:prstGeom>
          <a:solidFill>
            <a:srgbClr val="31136C"/>
          </a:solidFill>
          <a:ln w="7620">
            <a:solidFill>
              <a:srgbClr val="4A2C85"/>
            </a:solidFill>
            <a:prstDash val="solid"/>
          </a:ln>
        </p:spPr>
      </p:sp>
      <p:pic>
        <p:nvPicPr>
          <p:cNvPr id="15" name="Picture 14">
            <a:extLst>
              <a:ext uri="{FF2B5EF4-FFF2-40B4-BE49-F238E27FC236}">
                <a16:creationId xmlns:a16="http://schemas.microsoft.com/office/drawing/2014/main" id="{F9A34443-51BD-A02A-41A2-65E9FD1FA427}"/>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11817676" y="4638724"/>
            <a:ext cx="1541437" cy="179584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214550" y="2128053"/>
            <a:ext cx="5594747" cy="699254"/>
          </a:xfrm>
          <a:prstGeom prst="rect">
            <a:avLst/>
          </a:prstGeom>
          <a:noFill/>
          <a:ln/>
        </p:spPr>
        <p:txBody>
          <a:bodyPr wrap="none" lIns="0" tIns="0" rIns="0" bIns="0" rtlCol="0" anchor="t"/>
          <a:lstStyle/>
          <a:p>
            <a:pPr marL="0" indent="0">
              <a:lnSpc>
                <a:spcPts val="5500"/>
              </a:lnSpc>
              <a:buNone/>
            </a:pPr>
            <a:r>
              <a:rPr lang="en-US" sz="4400" b="1" dirty="0">
                <a:solidFill>
                  <a:srgbClr val="C6BFEE"/>
                </a:solidFill>
                <a:latin typeface="Times New Roman" panose="02020603050405020304" pitchFamily="18" charset="0"/>
                <a:ea typeface="Prompt Medium" pitchFamily="34" charset="-122"/>
                <a:cs typeface="Times New Roman" panose="02020603050405020304" pitchFamily="18" charset="0"/>
              </a:rPr>
              <a:t>Project Overview</a:t>
            </a:r>
            <a:endParaRPr lang="en-US" sz="4400" b="1"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78527520-91EE-0519-A3A1-76EFE294DBAF}"/>
              </a:ext>
            </a:extLst>
          </p:cNvPr>
          <p:cNvSpPr/>
          <p:nvPr/>
        </p:nvSpPr>
        <p:spPr>
          <a:xfrm>
            <a:off x="12694025" y="7433904"/>
            <a:ext cx="1936376" cy="795695"/>
          </a:xfrm>
          <a:prstGeom prst="rect">
            <a:avLst/>
          </a:prstGeom>
          <a:solidFill>
            <a:srgbClr val="0A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Text 3">
            <a:extLst>
              <a:ext uri="{FF2B5EF4-FFF2-40B4-BE49-F238E27FC236}">
                <a16:creationId xmlns:a16="http://schemas.microsoft.com/office/drawing/2014/main" id="{759A6C89-E126-D24A-F4D2-E27D08F8C85F}"/>
              </a:ext>
            </a:extLst>
          </p:cNvPr>
          <p:cNvSpPr/>
          <p:nvPr/>
        </p:nvSpPr>
        <p:spPr>
          <a:xfrm>
            <a:off x="2419903" y="3444037"/>
            <a:ext cx="11325594" cy="1599911"/>
          </a:xfrm>
          <a:prstGeom prst="rect">
            <a:avLst/>
          </a:prstGeom>
          <a:noFill/>
          <a:ln/>
        </p:spPr>
        <p:txBody>
          <a:bodyPr wrap="none" lIns="0" tIns="0" rIns="0" bIns="0" numCol="1" rtlCol="0" anchor="t"/>
          <a:lstStyle/>
          <a:p>
            <a:pPr algn="just">
              <a:lnSpc>
                <a:spcPct val="150000"/>
              </a:lnSpc>
            </a:pPr>
            <a:endParaRPr lang="en-US" sz="2200" dirty="0"/>
          </a:p>
        </p:txBody>
      </p:sp>
      <p:sp>
        <p:nvSpPr>
          <p:cNvPr id="17" name="TextBox 16">
            <a:extLst>
              <a:ext uri="{FF2B5EF4-FFF2-40B4-BE49-F238E27FC236}">
                <a16:creationId xmlns:a16="http://schemas.microsoft.com/office/drawing/2014/main" id="{F3C1857D-B04D-3B8C-E646-7A9CC3DE592F}"/>
              </a:ext>
            </a:extLst>
          </p:cNvPr>
          <p:cNvSpPr txBox="1"/>
          <p:nvPr/>
        </p:nvSpPr>
        <p:spPr>
          <a:xfrm>
            <a:off x="2002971" y="3368970"/>
            <a:ext cx="11325594" cy="2795958"/>
          </a:xfrm>
          <a:prstGeom prst="rect">
            <a:avLst/>
          </a:prstGeom>
          <a:noFill/>
        </p:spPr>
        <p:txBody>
          <a:bodyPr wrap="square" rtlCol="0">
            <a:spAutoFit/>
          </a:bodyPr>
          <a:lstStyle/>
          <a:p>
            <a:pPr>
              <a:lnSpc>
                <a:spcPct val="150000"/>
              </a:lnSpc>
            </a:pPr>
            <a:r>
              <a:rPr lang="en-US" sz="2400" dirty="0">
                <a:solidFill>
                  <a:schemeClr val="bg1"/>
                </a:solidFill>
                <a:latin typeface="Times New Roman" panose="02020603050405020304" pitchFamily="18" charset="0"/>
                <a:cs typeface="Times New Roman" panose="02020603050405020304" pitchFamily="18" charset="0"/>
              </a:rPr>
              <a:t>The </a:t>
            </a:r>
            <a:r>
              <a:rPr lang="en-US" sz="2400" b="1" dirty="0">
                <a:solidFill>
                  <a:schemeClr val="bg1"/>
                </a:solidFill>
                <a:latin typeface="Times New Roman" panose="02020603050405020304" pitchFamily="18" charset="0"/>
                <a:cs typeface="Times New Roman" panose="02020603050405020304" pitchFamily="18" charset="0"/>
              </a:rPr>
              <a:t>Heart Disease Prediction System uses machine learning </a:t>
            </a:r>
            <a:r>
              <a:rPr lang="en-US" sz="2400" dirty="0">
                <a:solidFill>
                  <a:schemeClr val="bg1"/>
                </a:solidFill>
                <a:latin typeface="Times New Roman" panose="02020603050405020304" pitchFamily="18" charset="0"/>
                <a:cs typeface="Times New Roman" panose="02020603050405020304" pitchFamily="18" charset="0"/>
              </a:rPr>
              <a:t>to detect heart disease based on clinical data like </a:t>
            </a:r>
            <a:r>
              <a:rPr lang="en-US" sz="2400" b="1" dirty="0">
                <a:solidFill>
                  <a:schemeClr val="bg1"/>
                </a:solidFill>
                <a:latin typeface="Times New Roman" panose="02020603050405020304" pitchFamily="18" charset="0"/>
                <a:cs typeface="Times New Roman" panose="02020603050405020304" pitchFamily="18" charset="0"/>
              </a:rPr>
              <a:t>age, BMI, cholesterol, and etc</a:t>
            </a:r>
            <a:r>
              <a:rPr lang="en-US" sz="2400" dirty="0">
                <a:solidFill>
                  <a:schemeClr val="bg1"/>
                </a:solidFill>
                <a:latin typeface="Times New Roman" panose="02020603050405020304" pitchFamily="18" charset="0"/>
                <a:cs typeface="Times New Roman" panose="02020603050405020304" pitchFamily="18" charset="0"/>
              </a:rPr>
              <a:t>. It follows steps like </a:t>
            </a:r>
            <a:r>
              <a:rPr lang="en-US" sz="2400" b="1" dirty="0">
                <a:solidFill>
                  <a:schemeClr val="bg1"/>
                </a:solidFill>
                <a:latin typeface="Times New Roman" panose="02020603050405020304" pitchFamily="18" charset="0"/>
                <a:cs typeface="Times New Roman" panose="02020603050405020304" pitchFamily="18" charset="0"/>
              </a:rPr>
              <a:t>data processing, model training, and deployment</a:t>
            </a:r>
            <a:r>
              <a:rPr lang="en-US" sz="2400" dirty="0">
                <a:solidFill>
                  <a:schemeClr val="bg1"/>
                </a:solidFill>
                <a:latin typeface="Times New Roman" panose="02020603050405020304" pitchFamily="18" charset="0"/>
                <a:cs typeface="Times New Roman" panose="02020603050405020304" pitchFamily="18" charset="0"/>
              </a:rPr>
              <a:t>. A </a:t>
            </a:r>
            <a:r>
              <a:rPr lang="en-US" sz="2400" dirty="0" err="1">
                <a:solidFill>
                  <a:schemeClr val="bg1"/>
                </a:solidFill>
                <a:latin typeface="Times New Roman" panose="02020603050405020304" pitchFamily="18" charset="0"/>
                <a:cs typeface="Times New Roman" panose="02020603050405020304" pitchFamily="18" charset="0"/>
              </a:rPr>
              <a:t>Streamlit</a:t>
            </a:r>
            <a:r>
              <a:rPr lang="en-US" sz="2400" dirty="0">
                <a:solidFill>
                  <a:schemeClr val="bg1"/>
                </a:solidFill>
                <a:latin typeface="Times New Roman" panose="02020603050405020304" pitchFamily="18" charset="0"/>
                <a:cs typeface="Times New Roman" panose="02020603050405020304" pitchFamily="18" charset="0"/>
              </a:rPr>
              <a:t>-based UI allows users to enter data and get instant predictions, helping in early detection and better treatment planning.</a:t>
            </a:r>
          </a:p>
          <a:p>
            <a:pPr algn="r">
              <a:lnSpc>
                <a:spcPct val="150000"/>
              </a:lnSpc>
            </a:pPr>
            <a:endParaRPr lang="en-IN" sz="2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881063" y="825460"/>
            <a:ext cx="5594747" cy="699254"/>
          </a:xfrm>
          <a:prstGeom prst="rect">
            <a:avLst/>
          </a:prstGeom>
          <a:noFill/>
          <a:ln/>
        </p:spPr>
        <p:txBody>
          <a:bodyPr wrap="none" lIns="0" tIns="0" rIns="0" bIns="0" rtlCol="0" anchor="t"/>
          <a:lstStyle/>
          <a:p>
            <a:pPr marL="0" indent="0">
              <a:lnSpc>
                <a:spcPts val="5500"/>
              </a:lnSpc>
              <a:buNone/>
            </a:pPr>
            <a:r>
              <a:rPr lang="en-US" sz="4400" b="1" dirty="0">
                <a:solidFill>
                  <a:srgbClr val="C6BFEE"/>
                </a:solidFill>
                <a:latin typeface="Times New Roman" panose="02020603050405020304" pitchFamily="18" charset="0"/>
                <a:ea typeface="Prompt Medium" pitchFamily="34" charset="-122"/>
                <a:cs typeface="Times New Roman" panose="02020603050405020304" pitchFamily="18" charset="0"/>
              </a:rPr>
              <a:t>Agenda</a:t>
            </a:r>
            <a:endParaRPr lang="en-US" sz="4400" b="1" dirty="0">
              <a:latin typeface="Times New Roman" panose="02020603050405020304" pitchFamily="18" charset="0"/>
              <a:cs typeface="Times New Roman" panose="02020603050405020304" pitchFamily="18" charset="0"/>
            </a:endParaRPr>
          </a:p>
        </p:txBody>
      </p:sp>
      <p:sp>
        <p:nvSpPr>
          <p:cNvPr id="10" name="Text 7"/>
          <p:cNvSpPr/>
          <p:nvPr/>
        </p:nvSpPr>
        <p:spPr>
          <a:xfrm>
            <a:off x="1699141" y="3623786"/>
            <a:ext cx="2797373" cy="349687"/>
          </a:xfrm>
          <a:prstGeom prst="rect">
            <a:avLst/>
          </a:prstGeom>
          <a:noFill/>
          <a:ln/>
        </p:spPr>
        <p:txBody>
          <a:bodyPr wrap="none" lIns="0" tIns="0" rIns="0" bIns="0" rtlCol="0" anchor="t"/>
          <a:lstStyle/>
          <a:p>
            <a:pPr marL="0" indent="0">
              <a:lnSpc>
                <a:spcPts val="2750"/>
              </a:lnSpc>
              <a:buNone/>
            </a:pPr>
            <a:endParaRPr lang="en-US" sz="2200" dirty="0"/>
          </a:p>
        </p:txBody>
      </p:sp>
      <p:sp>
        <p:nvSpPr>
          <p:cNvPr id="13" name="Text 10"/>
          <p:cNvSpPr/>
          <p:nvPr/>
        </p:nvSpPr>
        <p:spPr>
          <a:xfrm>
            <a:off x="1066800" y="5177552"/>
            <a:ext cx="194786" cy="335637"/>
          </a:xfrm>
          <a:prstGeom prst="rect">
            <a:avLst/>
          </a:prstGeom>
          <a:noFill/>
          <a:ln/>
        </p:spPr>
        <p:txBody>
          <a:bodyPr wrap="none" lIns="0" tIns="0" rIns="0" bIns="0" rtlCol="0" anchor="t"/>
          <a:lstStyle/>
          <a:p>
            <a:pPr marL="0" indent="0" algn="ctr">
              <a:lnSpc>
                <a:spcPts val="2600"/>
              </a:lnSpc>
              <a:buNone/>
            </a:pPr>
            <a:endParaRPr lang="en-US" sz="2600" dirty="0"/>
          </a:p>
        </p:txBody>
      </p:sp>
      <p:sp>
        <p:nvSpPr>
          <p:cNvPr id="23" name="TextBox 22">
            <a:extLst>
              <a:ext uri="{FF2B5EF4-FFF2-40B4-BE49-F238E27FC236}">
                <a16:creationId xmlns:a16="http://schemas.microsoft.com/office/drawing/2014/main" id="{2F01BA4D-5544-75C2-B571-105D5F4A9A60}"/>
              </a:ext>
            </a:extLst>
          </p:cNvPr>
          <p:cNvSpPr txBox="1"/>
          <p:nvPr/>
        </p:nvSpPr>
        <p:spPr>
          <a:xfrm>
            <a:off x="982663" y="1778000"/>
            <a:ext cx="8034337" cy="1815882"/>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b="1" dirty="0">
                <a:solidFill>
                  <a:schemeClr val="bg1"/>
                </a:solidFill>
                <a:latin typeface="Times New Roman" panose="02020603050405020304" pitchFamily="18" charset="0"/>
                <a:cs typeface="Times New Roman" panose="02020603050405020304" pitchFamily="18" charset="0"/>
              </a:rPr>
              <a:t>Defines the architecture, components, and data flow of the Heart Disease Prediction System</a:t>
            </a:r>
          </a:p>
          <a:p>
            <a:pPr marL="457200" indent="-457200">
              <a:buFont typeface="Arial" panose="020B0604020202020204" pitchFamily="34" charset="0"/>
              <a:buChar char="•"/>
            </a:pPr>
            <a:endParaRPr lang="en-IN" sz="2800" b="1" dirty="0">
              <a:solidFill>
                <a:schemeClr val="bg1"/>
              </a:solidFill>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F05CE1D9-2EC0-03D2-7EB3-9251A6E3A107}"/>
              </a:ext>
            </a:extLst>
          </p:cNvPr>
          <p:cNvSpPr txBox="1"/>
          <p:nvPr/>
        </p:nvSpPr>
        <p:spPr>
          <a:xfrm>
            <a:off x="1008062" y="3480128"/>
            <a:ext cx="8034337" cy="3903504"/>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b="1" dirty="0">
                <a:solidFill>
                  <a:schemeClr val="bg1">
                    <a:lumMod val="95000"/>
                  </a:schemeClr>
                </a:solidFill>
                <a:latin typeface="Times New Roman" panose="02020603050405020304" pitchFamily="18" charset="0"/>
                <a:cs typeface="Times New Roman" panose="02020603050405020304" pitchFamily="18" charset="0"/>
              </a:rPr>
              <a:t>Main Components:</a:t>
            </a:r>
            <a:endParaRPr lang="en-US" sz="2800" dirty="0">
              <a:solidFill>
                <a:schemeClr val="bg1">
                  <a:lumMod val="95000"/>
                </a:schemeClr>
              </a:solidFill>
              <a:latin typeface="Times New Roman" panose="02020603050405020304" pitchFamily="18" charset="0"/>
              <a:cs typeface="Times New Roman" panose="02020603050405020304" pitchFamily="18" charset="0"/>
            </a:endParaRPr>
          </a:p>
          <a:p>
            <a:pPr marL="971550" lvl="1" indent="-514350">
              <a:lnSpc>
                <a:spcPct val="150000"/>
              </a:lnSpc>
              <a:buFont typeface="+mj-lt"/>
              <a:buAutoNum type="arabicPeriod"/>
            </a:pPr>
            <a:r>
              <a:rPr lang="en-US" sz="2800" dirty="0">
                <a:solidFill>
                  <a:schemeClr val="bg1"/>
                </a:solidFill>
                <a:latin typeface="Times New Roman" panose="02020603050405020304" pitchFamily="18" charset="0"/>
                <a:cs typeface="Times New Roman" panose="02020603050405020304" pitchFamily="18" charset="0"/>
              </a:rPr>
              <a:t>Modules Explanation</a:t>
            </a:r>
          </a:p>
          <a:p>
            <a:pPr marL="971550" lvl="1" indent="-514350">
              <a:lnSpc>
                <a:spcPct val="150000"/>
              </a:lnSpc>
              <a:buFont typeface="+mj-lt"/>
              <a:buAutoNum type="arabicPeriod"/>
            </a:pPr>
            <a:r>
              <a:rPr lang="en-US" sz="2800" dirty="0">
                <a:solidFill>
                  <a:schemeClr val="bg1"/>
                </a:solidFill>
                <a:latin typeface="Times New Roman" panose="02020603050405020304" pitchFamily="18" charset="0"/>
                <a:cs typeface="Times New Roman" panose="02020603050405020304" pitchFamily="18" charset="0"/>
              </a:rPr>
              <a:t>Data Flow Diagram (DFD)</a:t>
            </a:r>
          </a:p>
          <a:p>
            <a:pPr marL="971550" lvl="1" indent="-514350">
              <a:lnSpc>
                <a:spcPct val="150000"/>
              </a:lnSpc>
              <a:buFont typeface="+mj-lt"/>
              <a:buAutoNum type="arabicPeriod"/>
            </a:pPr>
            <a:r>
              <a:rPr lang="en-US" sz="2800" dirty="0">
                <a:solidFill>
                  <a:schemeClr val="bg1"/>
                </a:solidFill>
                <a:latin typeface="Times New Roman" panose="02020603050405020304" pitchFamily="18" charset="0"/>
                <a:cs typeface="Times New Roman" panose="02020603050405020304" pitchFamily="18" charset="0"/>
              </a:rPr>
              <a:t>Architecture Diagram</a:t>
            </a:r>
          </a:p>
          <a:p>
            <a:pPr marL="971550" lvl="1" indent="-514350">
              <a:lnSpc>
                <a:spcPct val="150000"/>
              </a:lnSpc>
              <a:buFont typeface="+mj-lt"/>
              <a:buAutoNum type="arabicPeriod"/>
            </a:pPr>
            <a:r>
              <a:rPr lang="en-US" sz="2800" dirty="0">
                <a:solidFill>
                  <a:schemeClr val="bg1"/>
                </a:solidFill>
                <a:latin typeface="Times New Roman" panose="02020603050405020304" pitchFamily="18" charset="0"/>
                <a:cs typeface="Times New Roman" panose="02020603050405020304" pitchFamily="18" charset="0"/>
              </a:rPr>
              <a:t>Database Design</a:t>
            </a:r>
          </a:p>
          <a:p>
            <a:pPr marL="971550" lvl="1" indent="-514350">
              <a:lnSpc>
                <a:spcPct val="150000"/>
              </a:lnSpc>
              <a:buFont typeface="+mj-lt"/>
              <a:buAutoNum type="arabicPeriod"/>
            </a:pPr>
            <a:r>
              <a:rPr lang="en-US" sz="2800" dirty="0">
                <a:solidFill>
                  <a:schemeClr val="bg1"/>
                </a:solidFill>
                <a:latin typeface="Times New Roman" panose="02020603050405020304" pitchFamily="18" charset="0"/>
                <a:cs typeface="Times New Roman" panose="02020603050405020304" pitchFamily="18" charset="0"/>
              </a:rPr>
              <a:t>Machine Learning Model</a:t>
            </a:r>
          </a:p>
        </p:txBody>
      </p:sp>
      <p:pic>
        <p:nvPicPr>
          <p:cNvPr id="26" name="Image 0" descr="preencoded.png">
            <a:extLst>
              <a:ext uri="{FF2B5EF4-FFF2-40B4-BE49-F238E27FC236}">
                <a16:creationId xmlns:a16="http://schemas.microsoft.com/office/drawing/2014/main" id="{90CC1397-D885-E097-54A8-A5A2BFED4080}"/>
              </a:ext>
            </a:extLst>
          </p:cNvPr>
          <p:cNvPicPr>
            <a:picLocks noChangeAspect="1"/>
          </p:cNvPicPr>
          <p:nvPr/>
        </p:nvPicPr>
        <p:blipFill>
          <a:blip r:embed="rId3"/>
          <a:stretch>
            <a:fillRect/>
          </a:stretch>
        </p:blipFill>
        <p:spPr>
          <a:xfrm>
            <a:off x="9144000" y="-444500"/>
            <a:ext cx="6045200" cy="90805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360768" y="767364"/>
            <a:ext cx="5682020" cy="699254"/>
          </a:xfrm>
          <a:prstGeom prst="rect">
            <a:avLst/>
          </a:prstGeom>
          <a:noFill/>
          <a:ln/>
        </p:spPr>
        <p:txBody>
          <a:bodyPr wrap="none" lIns="0" tIns="0" rIns="0" bIns="0" rtlCol="0" anchor="t"/>
          <a:lstStyle/>
          <a:p>
            <a:pPr marL="0" indent="0">
              <a:lnSpc>
                <a:spcPts val="5500"/>
              </a:lnSpc>
              <a:buNone/>
            </a:pPr>
            <a:r>
              <a:rPr lang="en-US" sz="4400" b="1" dirty="0">
                <a:solidFill>
                  <a:srgbClr val="C6BFEE"/>
                </a:solidFill>
                <a:latin typeface="Times New Roman" panose="02020603050405020304" pitchFamily="18" charset="0"/>
                <a:ea typeface="Prompt Medium" pitchFamily="34" charset="-122"/>
                <a:cs typeface="Times New Roman" panose="02020603050405020304" pitchFamily="18" charset="0"/>
              </a:rPr>
              <a:t>Modules Explanation</a:t>
            </a:r>
            <a:endParaRPr lang="en-US" sz="4400" b="1" dirty="0">
              <a:latin typeface="Times New Roman" panose="02020603050405020304" pitchFamily="18" charset="0"/>
              <a:cs typeface="Times New Roman" panose="02020603050405020304" pitchFamily="18" charset="0"/>
            </a:endParaRPr>
          </a:p>
        </p:txBody>
      </p:sp>
      <p:sp>
        <p:nvSpPr>
          <p:cNvPr id="13" name="Content Placeholder 2">
            <a:extLst>
              <a:ext uri="{FF2B5EF4-FFF2-40B4-BE49-F238E27FC236}">
                <a16:creationId xmlns:a16="http://schemas.microsoft.com/office/drawing/2014/main" id="{7EDD6E2A-E2A5-364D-1426-EBDEAB498232}"/>
              </a:ext>
            </a:extLst>
          </p:cNvPr>
          <p:cNvSpPr>
            <a:spLocks noGrp="1"/>
          </p:cNvSpPr>
          <p:nvPr/>
        </p:nvSpPr>
        <p:spPr>
          <a:xfrm>
            <a:off x="1224825" y="2844165"/>
            <a:ext cx="7989752" cy="484631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buFont typeface="Wingdings" panose="05000000000000000000" pitchFamily="2" charset="2"/>
              <a:buChar char="Ø"/>
            </a:pPr>
            <a:endParaRPr lang="en-IN" sz="2000"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ABF281E9-66C7-3D9B-683A-1B1803178FFD}"/>
              </a:ext>
            </a:extLst>
          </p:cNvPr>
          <p:cNvSpPr txBox="1"/>
          <p:nvPr/>
        </p:nvSpPr>
        <p:spPr>
          <a:xfrm>
            <a:off x="881063" y="1925800"/>
            <a:ext cx="7742533" cy="6683048"/>
          </a:xfrm>
          <a:prstGeom prst="rect">
            <a:avLst/>
          </a:prstGeom>
          <a:noFill/>
        </p:spPr>
        <p:txBody>
          <a:bodyPr wrap="square" rtlCol="0">
            <a:spAutoFit/>
          </a:bodyPr>
          <a:lstStyle/>
          <a:p>
            <a:pPr>
              <a:lnSpc>
                <a:spcPct val="150000"/>
              </a:lnSpc>
              <a:buFont typeface="Wingdings" panose="05000000000000000000" pitchFamily="2" charset="2"/>
              <a:buChar char="Ø"/>
            </a:pPr>
            <a:r>
              <a:rPr lang="en-IN" sz="2400" dirty="0">
                <a:solidFill>
                  <a:schemeClr val="bg1">
                    <a:lumMod val="95000"/>
                  </a:schemeClr>
                </a:solidFill>
                <a:latin typeface="Times New Roman" panose="02020603050405020304" pitchFamily="18" charset="0"/>
                <a:cs typeface="Times New Roman" panose="02020603050405020304" pitchFamily="18" charset="0"/>
              </a:rPr>
              <a:t> </a:t>
            </a:r>
            <a:r>
              <a:rPr lang="en-IN" sz="2400" b="1" dirty="0">
                <a:solidFill>
                  <a:schemeClr val="bg1">
                    <a:lumMod val="95000"/>
                  </a:schemeClr>
                </a:solidFill>
                <a:latin typeface="Times New Roman" panose="02020603050405020304" pitchFamily="18" charset="0"/>
                <a:cs typeface="Times New Roman" panose="02020603050405020304" pitchFamily="18" charset="0"/>
              </a:rPr>
              <a:t>User Interface (Frontend - </a:t>
            </a:r>
            <a:r>
              <a:rPr lang="en-IN" sz="2400" b="1" dirty="0" err="1">
                <a:solidFill>
                  <a:schemeClr val="bg1">
                    <a:lumMod val="95000"/>
                  </a:schemeClr>
                </a:solidFill>
                <a:latin typeface="Times New Roman" panose="02020603050405020304" pitchFamily="18" charset="0"/>
                <a:cs typeface="Times New Roman" panose="02020603050405020304" pitchFamily="18" charset="0"/>
              </a:rPr>
              <a:t>Streamlit</a:t>
            </a:r>
            <a:r>
              <a:rPr lang="en-IN" sz="2400" b="1" dirty="0">
                <a:solidFill>
                  <a:schemeClr val="bg1">
                    <a:lumMod val="95000"/>
                  </a:schemeClr>
                </a:solidFill>
                <a:latin typeface="Times New Roman" panose="02020603050405020304" pitchFamily="18" charset="0"/>
                <a:cs typeface="Times New Roman" panose="02020603050405020304" pitchFamily="18" charset="0"/>
              </a:rPr>
              <a:t>)</a:t>
            </a:r>
          </a:p>
          <a:p>
            <a:pPr lvl="1">
              <a:lnSpc>
                <a:spcPct val="150000"/>
              </a:lnSpc>
              <a:buFont typeface="Wingdings" panose="05000000000000000000" pitchFamily="2" charset="2"/>
              <a:buChar char="Ø"/>
            </a:pP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Collects user input: </a:t>
            </a: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Age</a:t>
            </a: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BMI</a:t>
            </a: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Blood Pressure</a:t>
            </a: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Cholesterol</a:t>
            </a: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 etc.</a:t>
            </a:r>
          </a:p>
          <a:p>
            <a:pPr lvl="1">
              <a:lnSpc>
                <a:spcPct val="150000"/>
              </a:lnSpc>
              <a:buFont typeface="Wingdings" panose="05000000000000000000" pitchFamily="2" charset="2"/>
              <a:buChar char="Ø"/>
            </a:pPr>
            <a:r>
              <a:rPr lang="en-US" sz="2400" dirty="0">
                <a:solidFill>
                  <a:schemeClr val="bg1">
                    <a:lumMod val="95000"/>
                  </a:schemeClr>
                </a:solidFill>
                <a:latin typeface="Times New Roman" panose="02020603050405020304" pitchFamily="18" charset="0"/>
                <a:cs typeface="Times New Roman" panose="02020603050405020304" pitchFamily="18" charset="0"/>
              </a:rPr>
              <a:t>Displays </a:t>
            </a:r>
            <a:r>
              <a:rPr lang="en-US" sz="2400" b="1" dirty="0">
                <a:solidFill>
                  <a:schemeClr val="bg1">
                    <a:lumMod val="95000"/>
                  </a:schemeClr>
                </a:solidFill>
                <a:latin typeface="Times New Roman" panose="02020603050405020304" pitchFamily="18" charset="0"/>
                <a:cs typeface="Times New Roman" panose="02020603050405020304" pitchFamily="18" charset="0"/>
              </a:rPr>
              <a:t>heart disease prediction results</a:t>
            </a:r>
            <a:r>
              <a:rPr lang="en-US" sz="2400" dirty="0">
                <a:solidFill>
                  <a:schemeClr val="bg1">
                    <a:lumMod val="95000"/>
                  </a:schemeClr>
                </a:solidFill>
                <a:latin typeface="Times New Roman" panose="02020603050405020304" pitchFamily="18" charset="0"/>
                <a:cs typeface="Times New Roman" panose="02020603050405020304" pitchFamily="18" charset="0"/>
              </a:rPr>
              <a:t> (Risk: Present/Absent).</a:t>
            </a:r>
            <a:endParaRPr lang="en-IN" sz="2400" dirty="0">
              <a:solidFill>
                <a:schemeClr val="bg1">
                  <a:lumMod val="95000"/>
                </a:schemeClr>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Ø"/>
            </a:pPr>
            <a:endParaRPr lang="en-IN" sz="2400" dirty="0">
              <a:solidFill>
                <a:schemeClr val="bg1">
                  <a:lumMod val="95000"/>
                </a:schemeClr>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Ø"/>
            </a:pPr>
            <a:r>
              <a:rPr lang="en-IN" sz="2400" dirty="0">
                <a:solidFill>
                  <a:schemeClr val="bg1">
                    <a:lumMod val="95000"/>
                  </a:schemeClr>
                </a:solidFill>
                <a:latin typeface="Times New Roman" panose="02020603050405020304" pitchFamily="18" charset="0"/>
                <a:cs typeface="Times New Roman" panose="02020603050405020304" pitchFamily="18" charset="0"/>
              </a:rPr>
              <a:t> </a:t>
            </a:r>
            <a:r>
              <a:rPr lang="en-IN" sz="2400" b="1" dirty="0">
                <a:solidFill>
                  <a:schemeClr val="bg1">
                    <a:lumMod val="95000"/>
                  </a:schemeClr>
                </a:solidFill>
                <a:latin typeface="Times New Roman" panose="02020603050405020304" pitchFamily="18" charset="0"/>
                <a:cs typeface="Times New Roman" panose="02020603050405020304" pitchFamily="18" charset="0"/>
              </a:rPr>
              <a:t>Data Processing Module</a:t>
            </a:r>
          </a:p>
          <a:p>
            <a:pPr lvl="1">
              <a:lnSpc>
                <a:spcPct val="150000"/>
              </a:lnSpc>
              <a:buFont typeface="Wingdings" panose="05000000000000000000" pitchFamily="2" charset="2"/>
              <a:buChar char="Ø"/>
            </a:pPr>
            <a:r>
              <a:rPr lang="en-IN" sz="2400" dirty="0">
                <a:solidFill>
                  <a:schemeClr val="bg1">
                    <a:lumMod val="95000"/>
                  </a:schemeClr>
                </a:solidFill>
                <a:latin typeface="Times New Roman" panose="02020603050405020304" pitchFamily="18" charset="0"/>
                <a:cs typeface="Times New Roman" panose="02020603050405020304" pitchFamily="18" charset="0"/>
              </a:rPr>
              <a:t>  Cleans and normalizes data.</a:t>
            </a:r>
          </a:p>
          <a:p>
            <a:pPr lvl="1">
              <a:lnSpc>
                <a:spcPct val="150000"/>
              </a:lnSpc>
              <a:buFont typeface="Wingdings" panose="05000000000000000000" pitchFamily="2" charset="2"/>
              <a:buChar char="Ø"/>
            </a:pPr>
            <a:r>
              <a:rPr lang="en-IN" sz="2400" dirty="0">
                <a:solidFill>
                  <a:schemeClr val="bg1">
                    <a:lumMod val="95000"/>
                  </a:schemeClr>
                </a:solidFill>
                <a:latin typeface="Times New Roman" panose="02020603050405020304" pitchFamily="18" charset="0"/>
                <a:cs typeface="Times New Roman" panose="02020603050405020304" pitchFamily="18" charset="0"/>
              </a:rPr>
              <a:t>  Encodes categorical variables.</a:t>
            </a:r>
          </a:p>
          <a:p>
            <a:pPr>
              <a:lnSpc>
                <a:spcPct val="150000"/>
              </a:lnSpc>
              <a:buFont typeface="Wingdings" panose="05000000000000000000" pitchFamily="2" charset="2"/>
              <a:buChar char="Ø"/>
            </a:pPr>
            <a:endParaRPr lang="en-IN" sz="2400" dirty="0">
              <a:solidFill>
                <a:schemeClr val="bg1">
                  <a:lumMod val="95000"/>
                </a:schemeClr>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Ø"/>
            </a:pPr>
            <a:endParaRPr lang="en-IN" sz="2400" dirty="0">
              <a:solidFill>
                <a:schemeClr val="bg1">
                  <a:lumMod val="95000"/>
                </a:schemeClr>
              </a:solidFill>
              <a:latin typeface="Times New Roman" panose="02020603050405020304" pitchFamily="18" charset="0"/>
              <a:cs typeface="Times New Roman" panose="02020603050405020304" pitchFamily="18" charset="0"/>
            </a:endParaRPr>
          </a:p>
          <a:p>
            <a:pPr>
              <a:lnSpc>
                <a:spcPct val="150000"/>
              </a:lnSpc>
            </a:pPr>
            <a:endParaRPr lang="en-IN" sz="2400" dirty="0"/>
          </a:p>
        </p:txBody>
      </p:sp>
      <p:pic>
        <p:nvPicPr>
          <p:cNvPr id="24" name="Image 0" descr="preencoded.png">
            <a:extLst>
              <a:ext uri="{FF2B5EF4-FFF2-40B4-BE49-F238E27FC236}">
                <a16:creationId xmlns:a16="http://schemas.microsoft.com/office/drawing/2014/main" id="{925F774E-DD9B-2C84-81DA-6FB491956510}"/>
              </a:ext>
            </a:extLst>
          </p:cNvPr>
          <p:cNvPicPr>
            <a:picLocks noChangeAspect="1"/>
          </p:cNvPicPr>
          <p:nvPr/>
        </p:nvPicPr>
        <p:blipFill>
          <a:blip r:embed="rId3"/>
          <a:stretch>
            <a:fillRect/>
          </a:stretch>
        </p:blipFill>
        <p:spPr>
          <a:xfrm>
            <a:off x="8586358" y="-498441"/>
            <a:ext cx="6044042" cy="922648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6280190" y="3406020"/>
            <a:ext cx="7556421" cy="1417558"/>
          </a:xfrm>
          <a:prstGeom prst="rect">
            <a:avLst/>
          </a:prstGeom>
          <a:noFill/>
          <a:ln/>
        </p:spPr>
        <p:txBody>
          <a:bodyPr wrap="square" lIns="0" tIns="0" rIns="0" bIns="0" rtlCol="0" anchor="t"/>
          <a:lstStyle/>
          <a:p>
            <a:pPr marL="0" indent="0" algn="ctr">
              <a:lnSpc>
                <a:spcPts val="5550"/>
              </a:lnSpc>
              <a:buNone/>
            </a:pPr>
            <a:r>
              <a:rPr lang="en-US" sz="4450" b="1" dirty="0">
                <a:solidFill>
                  <a:srgbClr val="F2F0F4"/>
                </a:solidFill>
                <a:latin typeface="Montserrat" pitchFamily="34" charset="0"/>
                <a:ea typeface="Montserrat" pitchFamily="34" charset="-122"/>
                <a:cs typeface="Montserrat" pitchFamily="34" charset="-120"/>
              </a:rPr>
              <a:t>Heart Disease Prediction Using Machine Learning</a:t>
            </a:r>
            <a:endParaRPr lang="en-US" sz="4450" b="1" dirty="0"/>
          </a:p>
        </p:txBody>
      </p:sp>
      <p:sp>
        <p:nvSpPr>
          <p:cNvPr id="4" name="Text 1"/>
          <p:cNvSpPr/>
          <p:nvPr/>
        </p:nvSpPr>
        <p:spPr>
          <a:xfrm>
            <a:off x="6280190" y="4267795"/>
            <a:ext cx="7556421" cy="1451610"/>
          </a:xfrm>
          <a:prstGeom prst="rect">
            <a:avLst/>
          </a:prstGeom>
          <a:noFill/>
          <a:ln/>
        </p:spPr>
        <p:txBody>
          <a:bodyPr wrap="square" lIns="0" tIns="0" rIns="0" bIns="0" rtlCol="0" anchor="t"/>
          <a:lstStyle/>
          <a:p>
            <a:pPr marL="0" indent="0">
              <a:lnSpc>
                <a:spcPts val="2850"/>
              </a:lnSpc>
              <a:buNone/>
            </a:pPr>
            <a:endParaRPr lang="en-US" sz="2000" dirty="0"/>
          </a:p>
        </p:txBody>
      </p:sp>
      <p:pic>
        <p:nvPicPr>
          <p:cNvPr id="5" name="Image 0" descr="preencoded.png">
            <a:extLst>
              <a:ext uri="{FF2B5EF4-FFF2-40B4-BE49-F238E27FC236}">
                <a16:creationId xmlns:a16="http://schemas.microsoft.com/office/drawing/2014/main" id="{7847ADF3-F5C3-3348-1847-472B04475995}"/>
              </a:ext>
            </a:extLst>
          </p:cNvPr>
          <p:cNvPicPr>
            <a:picLocks noChangeAspect="1"/>
          </p:cNvPicPr>
          <p:nvPr/>
        </p:nvPicPr>
        <p:blipFill>
          <a:blip r:embed="rId3"/>
          <a:stretch>
            <a:fillRect/>
          </a:stretch>
        </p:blipFill>
        <p:spPr>
          <a:xfrm>
            <a:off x="-188686" y="-65315"/>
            <a:ext cx="5675086" cy="8360229"/>
          </a:xfrm>
          <a:prstGeom prst="rect">
            <a:avLst/>
          </a:prstGeom>
        </p:spPr>
      </p:pic>
      <p:sp>
        <p:nvSpPr>
          <p:cNvPr id="6" name="Rectangle 5">
            <a:extLst>
              <a:ext uri="{FF2B5EF4-FFF2-40B4-BE49-F238E27FC236}">
                <a16:creationId xmlns:a16="http://schemas.microsoft.com/office/drawing/2014/main" id="{282280FB-673F-0E8D-2596-2C9E1242C0FA}"/>
              </a:ext>
            </a:extLst>
          </p:cNvPr>
          <p:cNvSpPr/>
          <p:nvPr/>
        </p:nvSpPr>
        <p:spPr>
          <a:xfrm>
            <a:off x="12263718" y="7110805"/>
            <a:ext cx="2366682" cy="1118795"/>
          </a:xfrm>
          <a:prstGeom prst="rect">
            <a:avLst/>
          </a:prstGeom>
          <a:solidFill>
            <a:srgbClr val="0D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449263" y="541794"/>
            <a:ext cx="5682020" cy="699254"/>
          </a:xfrm>
          <a:prstGeom prst="rect">
            <a:avLst/>
          </a:prstGeom>
          <a:noFill/>
          <a:ln/>
        </p:spPr>
        <p:txBody>
          <a:bodyPr wrap="none" lIns="0" tIns="0" rIns="0" bIns="0" rtlCol="0" anchor="t"/>
          <a:lstStyle/>
          <a:p>
            <a:pPr marL="0" indent="0">
              <a:lnSpc>
                <a:spcPts val="5500"/>
              </a:lnSpc>
              <a:buNone/>
            </a:pPr>
            <a:r>
              <a:rPr lang="en-US" sz="4400" b="1" dirty="0">
                <a:solidFill>
                  <a:srgbClr val="C6BFEE"/>
                </a:solidFill>
                <a:latin typeface="Times New Roman" panose="02020603050405020304" pitchFamily="18" charset="0"/>
                <a:ea typeface="Prompt Medium" pitchFamily="34" charset="-122"/>
                <a:cs typeface="Times New Roman" panose="02020603050405020304" pitchFamily="18" charset="0"/>
              </a:rPr>
              <a:t>Modules Explanation</a:t>
            </a:r>
            <a:endParaRPr lang="en-US" sz="4400" b="1" dirty="0">
              <a:latin typeface="Times New Roman" panose="02020603050405020304" pitchFamily="18" charset="0"/>
              <a:cs typeface="Times New Roman" panose="02020603050405020304" pitchFamily="18" charset="0"/>
            </a:endParaRPr>
          </a:p>
        </p:txBody>
      </p:sp>
      <p:sp>
        <p:nvSpPr>
          <p:cNvPr id="8" name="Text 3"/>
          <p:cNvSpPr/>
          <p:nvPr/>
        </p:nvSpPr>
        <p:spPr>
          <a:xfrm>
            <a:off x="2161738" y="1501774"/>
            <a:ext cx="11878487" cy="6016625"/>
          </a:xfrm>
          <a:prstGeom prst="rect">
            <a:avLst/>
          </a:prstGeom>
          <a:noFill/>
          <a:ln/>
        </p:spPr>
        <p:txBody>
          <a:bodyPr wrap="none" lIns="0" tIns="0" rIns="0" bIns="0" rtlCol="0" anchor="t"/>
          <a:lstStyle/>
          <a:p>
            <a:pPr marL="342900" indent="-342900">
              <a:lnSpc>
                <a:spcPct val="150000"/>
              </a:lnSpc>
              <a:buFont typeface="Arial" panose="020B0604020202020204" pitchFamily="34" charset="0"/>
              <a:buChar char="•"/>
            </a:pPr>
            <a:r>
              <a:rPr lang="en-US" sz="2400" b="1" dirty="0">
                <a:solidFill>
                  <a:schemeClr val="bg1">
                    <a:lumMod val="95000"/>
                  </a:schemeClr>
                </a:solidFill>
                <a:latin typeface="Times New Roman" panose="02020603050405020304" pitchFamily="18" charset="0"/>
                <a:cs typeface="Times New Roman" panose="02020603050405020304" pitchFamily="18" charset="0"/>
              </a:rPr>
              <a:t>Machine Learning Model (Prediction Engine)</a:t>
            </a:r>
          </a:p>
          <a:p>
            <a:pPr marL="800100" lvl="1" indent="-342900">
              <a:lnSpc>
                <a:spcPct val="150000"/>
              </a:lnSpc>
              <a:buFont typeface="Arial" panose="020B0604020202020204" pitchFamily="34" charset="0"/>
              <a:buChar char="•"/>
            </a:pPr>
            <a:r>
              <a:rPr lang="en-US" sz="2400" dirty="0">
                <a:solidFill>
                  <a:schemeClr val="bg1">
                    <a:lumMod val="95000"/>
                  </a:schemeClr>
                </a:solidFill>
                <a:latin typeface="Times New Roman" panose="02020603050405020304" pitchFamily="18" charset="0"/>
                <a:cs typeface="Times New Roman" panose="02020603050405020304" pitchFamily="18" charset="0"/>
              </a:rPr>
              <a:t>Loads the trained model.</a:t>
            </a:r>
          </a:p>
          <a:p>
            <a:pPr marL="800100" lvl="1" indent="-342900">
              <a:lnSpc>
                <a:spcPct val="150000"/>
              </a:lnSpc>
              <a:buFont typeface="Arial" panose="020B0604020202020204" pitchFamily="34" charset="0"/>
              <a:buChar char="•"/>
            </a:pPr>
            <a:r>
              <a:rPr lang="en-US" sz="2400" dirty="0">
                <a:solidFill>
                  <a:schemeClr val="bg1">
                    <a:lumMod val="95000"/>
                  </a:schemeClr>
                </a:solidFill>
                <a:latin typeface="Times New Roman" panose="02020603050405020304" pitchFamily="18" charset="0"/>
                <a:cs typeface="Times New Roman" panose="02020603050405020304" pitchFamily="18" charset="0"/>
              </a:rPr>
              <a:t>Predicts </a:t>
            </a:r>
            <a:r>
              <a:rPr lang="en-US" sz="2400" b="1" dirty="0">
                <a:solidFill>
                  <a:schemeClr val="bg1">
                    <a:lumMod val="95000"/>
                  </a:schemeClr>
                </a:solidFill>
                <a:latin typeface="Times New Roman" panose="02020603050405020304" pitchFamily="18" charset="0"/>
                <a:cs typeface="Times New Roman" panose="02020603050405020304" pitchFamily="18" charset="0"/>
              </a:rPr>
              <a:t>heart disease risk</a:t>
            </a:r>
            <a:r>
              <a:rPr lang="en-US" sz="2400" dirty="0">
                <a:solidFill>
                  <a:schemeClr val="bg1">
                    <a:lumMod val="95000"/>
                  </a:schemeClr>
                </a:solidFill>
                <a:latin typeface="Times New Roman" panose="02020603050405020304" pitchFamily="18" charset="0"/>
                <a:cs typeface="Times New Roman" panose="02020603050405020304" pitchFamily="18" charset="0"/>
              </a:rPr>
              <a:t> based on input.</a:t>
            </a:r>
          </a:p>
          <a:p>
            <a:pPr marL="342900" indent="-342900">
              <a:lnSpc>
                <a:spcPct val="150000"/>
              </a:lnSpc>
              <a:buFont typeface="Arial" panose="020B0604020202020204" pitchFamily="34" charset="0"/>
              <a:buChar char="•"/>
            </a:pPr>
            <a:endParaRPr lang="en-US" sz="2400" dirty="0">
              <a:solidFill>
                <a:schemeClr val="bg1">
                  <a:lumMod val="95000"/>
                </a:schemeClr>
              </a:solidFill>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400" b="1" dirty="0">
                <a:solidFill>
                  <a:schemeClr val="bg1">
                    <a:lumMod val="95000"/>
                  </a:schemeClr>
                </a:solidFill>
                <a:latin typeface="Times New Roman" panose="02020603050405020304" pitchFamily="18" charset="0"/>
                <a:cs typeface="Times New Roman" panose="02020603050405020304" pitchFamily="18" charset="0"/>
              </a:rPr>
              <a:t>Database Management Module</a:t>
            </a:r>
          </a:p>
          <a:p>
            <a:pPr marL="800100" lvl="1" indent="-342900">
              <a:lnSpc>
                <a:spcPct val="150000"/>
              </a:lnSpc>
              <a:buFont typeface="Arial" panose="020B0604020202020204" pitchFamily="34" charset="0"/>
              <a:buChar char="•"/>
            </a:pPr>
            <a:r>
              <a:rPr lang="en-US" sz="2400" dirty="0">
                <a:solidFill>
                  <a:schemeClr val="bg1">
                    <a:lumMod val="95000"/>
                  </a:schemeClr>
                </a:solidFill>
                <a:latin typeface="Times New Roman" panose="02020603050405020304" pitchFamily="18" charset="0"/>
                <a:cs typeface="Times New Roman" panose="02020603050405020304" pitchFamily="18" charset="0"/>
              </a:rPr>
              <a:t>Stores </a:t>
            </a:r>
            <a:r>
              <a:rPr lang="en-US" sz="2400" b="1" dirty="0">
                <a:solidFill>
                  <a:schemeClr val="bg1">
                    <a:lumMod val="95000"/>
                  </a:schemeClr>
                </a:solidFill>
                <a:latin typeface="Times New Roman" panose="02020603050405020304" pitchFamily="18" charset="0"/>
                <a:cs typeface="Times New Roman" panose="02020603050405020304" pitchFamily="18" charset="0"/>
              </a:rPr>
              <a:t>patient data</a:t>
            </a:r>
            <a:r>
              <a:rPr lang="en-US" sz="2400" dirty="0">
                <a:solidFill>
                  <a:schemeClr val="bg1">
                    <a:lumMod val="95000"/>
                  </a:schemeClr>
                </a:solidFill>
                <a:latin typeface="Times New Roman" panose="02020603050405020304" pitchFamily="18" charset="0"/>
                <a:cs typeface="Times New Roman" panose="02020603050405020304" pitchFamily="18" charset="0"/>
              </a:rPr>
              <a:t> and clinical records.</a:t>
            </a:r>
          </a:p>
          <a:p>
            <a:pPr marL="800100" lvl="1" indent="-342900">
              <a:lnSpc>
                <a:spcPct val="150000"/>
              </a:lnSpc>
              <a:buFont typeface="Arial" panose="020B0604020202020204" pitchFamily="34" charset="0"/>
              <a:buChar char="•"/>
            </a:pPr>
            <a:r>
              <a:rPr lang="en-US" sz="2400" dirty="0">
                <a:solidFill>
                  <a:schemeClr val="bg1">
                    <a:lumMod val="95000"/>
                  </a:schemeClr>
                </a:solidFill>
                <a:latin typeface="Times New Roman" panose="02020603050405020304" pitchFamily="18" charset="0"/>
                <a:cs typeface="Times New Roman" panose="02020603050405020304" pitchFamily="18" charset="0"/>
              </a:rPr>
              <a:t>Saves and retrieves </a:t>
            </a:r>
            <a:r>
              <a:rPr lang="en-US" sz="2400" b="1" dirty="0">
                <a:solidFill>
                  <a:schemeClr val="bg1">
                    <a:lumMod val="95000"/>
                  </a:schemeClr>
                </a:solidFill>
                <a:latin typeface="Times New Roman" panose="02020603050405020304" pitchFamily="18" charset="0"/>
                <a:cs typeface="Times New Roman" panose="02020603050405020304" pitchFamily="18" charset="0"/>
              </a:rPr>
              <a:t>prediction results.</a:t>
            </a:r>
          </a:p>
          <a:p>
            <a:pPr marL="342900" indent="-342900">
              <a:lnSpc>
                <a:spcPct val="150000"/>
              </a:lnSpc>
              <a:buFont typeface="Arial" panose="020B0604020202020204" pitchFamily="34" charset="0"/>
              <a:buChar char="•"/>
            </a:pPr>
            <a:endParaRPr lang="en-US" sz="2400" b="1" dirty="0">
              <a:solidFill>
                <a:schemeClr val="bg1">
                  <a:lumMod val="95000"/>
                </a:schemeClr>
              </a:solidFill>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400" b="1" dirty="0">
                <a:solidFill>
                  <a:schemeClr val="bg1">
                    <a:lumMod val="95000"/>
                  </a:schemeClr>
                </a:solidFill>
                <a:latin typeface="Times New Roman" panose="02020603050405020304" pitchFamily="18" charset="0"/>
                <a:cs typeface="Times New Roman" panose="02020603050405020304" pitchFamily="18" charset="0"/>
              </a:rPr>
              <a:t>Model Training &amp; Evaluation Module</a:t>
            </a:r>
          </a:p>
          <a:p>
            <a:pPr marL="800100" lvl="1" indent="-342900">
              <a:lnSpc>
                <a:spcPct val="150000"/>
              </a:lnSpc>
              <a:buFont typeface="Arial" panose="020B0604020202020204" pitchFamily="34" charset="0"/>
              <a:buChar char="•"/>
            </a:pPr>
            <a:r>
              <a:rPr lang="en-US" sz="2400" dirty="0">
                <a:solidFill>
                  <a:schemeClr val="bg1">
                    <a:lumMod val="95000"/>
                  </a:schemeClr>
                </a:solidFill>
                <a:latin typeface="Times New Roman" panose="02020603050405020304" pitchFamily="18" charset="0"/>
                <a:cs typeface="Times New Roman" panose="02020603050405020304" pitchFamily="18" charset="0"/>
              </a:rPr>
              <a:t>Trains ML models using </a:t>
            </a:r>
            <a:r>
              <a:rPr lang="en-US" sz="2400" b="1" dirty="0">
                <a:solidFill>
                  <a:schemeClr val="bg1">
                    <a:lumMod val="95000"/>
                  </a:schemeClr>
                </a:solidFill>
                <a:latin typeface="Times New Roman" panose="02020603050405020304" pitchFamily="18" charset="0"/>
                <a:cs typeface="Times New Roman" panose="02020603050405020304" pitchFamily="18" charset="0"/>
              </a:rPr>
              <a:t>clinical datasets</a:t>
            </a:r>
            <a:r>
              <a:rPr lang="en-US" sz="2400" dirty="0">
                <a:solidFill>
                  <a:schemeClr val="bg1">
                    <a:lumMod val="95000"/>
                  </a:schemeClr>
                </a:solidFill>
                <a:latin typeface="Times New Roman" panose="02020603050405020304" pitchFamily="18" charset="0"/>
                <a:cs typeface="Times New Roman" panose="02020603050405020304" pitchFamily="18" charset="0"/>
              </a:rPr>
              <a:t>.</a:t>
            </a:r>
          </a:p>
          <a:p>
            <a:pPr marL="800100" lvl="1" indent="-342900">
              <a:lnSpc>
                <a:spcPct val="150000"/>
              </a:lnSpc>
              <a:buFont typeface="Arial" panose="020B0604020202020204" pitchFamily="34" charset="0"/>
              <a:buChar char="•"/>
            </a:pPr>
            <a:r>
              <a:rPr lang="en-US" sz="2400" dirty="0">
                <a:solidFill>
                  <a:schemeClr val="bg1">
                    <a:lumMod val="95000"/>
                  </a:schemeClr>
                </a:solidFill>
                <a:latin typeface="Times New Roman" panose="02020603050405020304" pitchFamily="18" charset="0"/>
                <a:cs typeface="Times New Roman" panose="02020603050405020304" pitchFamily="18" charset="0"/>
              </a:rPr>
              <a:t>Evaluates and selects the best-performing model.</a:t>
            </a:r>
          </a:p>
          <a:p>
            <a:pPr marL="342900" indent="-342900">
              <a:lnSpc>
                <a:spcPct val="150000"/>
              </a:lnSpc>
              <a:buFont typeface="Arial" panose="020B0604020202020204" pitchFamily="34" charset="0"/>
              <a:buChar char="•"/>
            </a:pPr>
            <a:endParaRPr lang="en-US" sz="2400" dirty="0">
              <a:solidFill>
                <a:schemeClr val="bg1">
                  <a:lumMod val="95000"/>
                </a:schemeClr>
              </a:solidFill>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endParaRPr lang="en-US" sz="2400"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DBA69BEE-4461-0606-98AA-AC359C0902EB}"/>
              </a:ext>
            </a:extLst>
          </p:cNvPr>
          <p:cNvSpPr/>
          <p:nvPr/>
        </p:nvSpPr>
        <p:spPr>
          <a:xfrm>
            <a:off x="12694025" y="7433904"/>
            <a:ext cx="1936376" cy="795695"/>
          </a:xfrm>
          <a:prstGeom prst="rect">
            <a:avLst/>
          </a:prstGeom>
          <a:solidFill>
            <a:srgbClr val="0A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62468" y="864572"/>
            <a:ext cx="5594747" cy="699254"/>
          </a:xfrm>
          <a:prstGeom prst="rect">
            <a:avLst/>
          </a:prstGeom>
          <a:noFill/>
          <a:ln/>
        </p:spPr>
        <p:txBody>
          <a:bodyPr wrap="none" lIns="0" tIns="0" rIns="0" bIns="0" rtlCol="0" anchor="t"/>
          <a:lstStyle/>
          <a:p>
            <a:pPr marL="0" indent="0">
              <a:lnSpc>
                <a:spcPts val="5500"/>
              </a:lnSpc>
              <a:buNone/>
            </a:pPr>
            <a:r>
              <a:rPr lang="en-US" sz="4400" b="1" dirty="0">
                <a:solidFill>
                  <a:srgbClr val="C6BFEE"/>
                </a:solidFill>
                <a:latin typeface="Times New Roman" panose="02020603050405020304" pitchFamily="18" charset="0"/>
                <a:ea typeface="Prompt Medium" pitchFamily="34" charset="-122"/>
                <a:cs typeface="Times New Roman" panose="02020603050405020304" pitchFamily="18" charset="0"/>
              </a:rPr>
              <a:t>Data Flow Diagram</a:t>
            </a:r>
            <a:endParaRPr lang="en-US" sz="4400" b="1" dirty="0">
              <a:latin typeface="Times New Roman" panose="02020603050405020304" pitchFamily="18" charset="0"/>
              <a:cs typeface="Times New Roman" panose="02020603050405020304" pitchFamily="18" charset="0"/>
            </a:endParaRPr>
          </a:p>
        </p:txBody>
      </p:sp>
      <p:pic>
        <p:nvPicPr>
          <p:cNvPr id="21" name="Picture 20">
            <a:extLst>
              <a:ext uri="{FF2B5EF4-FFF2-40B4-BE49-F238E27FC236}">
                <a16:creationId xmlns:a16="http://schemas.microsoft.com/office/drawing/2014/main" id="{C25D97EF-DC9E-AD08-673E-38773CB1A664}"/>
              </a:ext>
            </a:extLst>
          </p:cNvPr>
          <p:cNvPicPr>
            <a:picLocks noChangeAspect="1"/>
          </p:cNvPicPr>
          <p:nvPr/>
        </p:nvPicPr>
        <p:blipFill>
          <a:blip r:embed="rId3"/>
          <a:stretch>
            <a:fillRect/>
          </a:stretch>
        </p:blipFill>
        <p:spPr>
          <a:xfrm>
            <a:off x="3359842" y="2176700"/>
            <a:ext cx="7910715" cy="5430599"/>
          </a:xfrm>
          <a:prstGeom prst="rect">
            <a:avLst/>
          </a:prstGeom>
          <a:ln>
            <a:noFill/>
          </a:ln>
          <a:effectLst>
            <a:outerShdw blurRad="190500" algn="tl" rotWithShape="0">
              <a:srgbClr val="000000">
                <a:alpha val="70000"/>
              </a:srgbClr>
            </a:outerShdw>
          </a:effectLst>
        </p:spPr>
      </p:pic>
      <p:sp>
        <p:nvSpPr>
          <p:cNvPr id="22" name="Rectangle 21">
            <a:extLst>
              <a:ext uri="{FF2B5EF4-FFF2-40B4-BE49-F238E27FC236}">
                <a16:creationId xmlns:a16="http://schemas.microsoft.com/office/drawing/2014/main" id="{2C0C98D8-D041-B9C4-FC80-076DC6A30512}"/>
              </a:ext>
            </a:extLst>
          </p:cNvPr>
          <p:cNvSpPr/>
          <p:nvPr/>
        </p:nvSpPr>
        <p:spPr>
          <a:xfrm>
            <a:off x="12694025" y="7433904"/>
            <a:ext cx="1936376" cy="795695"/>
          </a:xfrm>
          <a:prstGeom prst="rect">
            <a:avLst/>
          </a:prstGeom>
          <a:solidFill>
            <a:srgbClr val="0A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474664" y="1158613"/>
            <a:ext cx="7996237" cy="1398508"/>
          </a:xfrm>
          <a:prstGeom prst="rect">
            <a:avLst/>
          </a:prstGeom>
          <a:noFill/>
          <a:ln/>
        </p:spPr>
        <p:txBody>
          <a:bodyPr wrap="square" lIns="0" tIns="0" rIns="0" bIns="0" rtlCol="0" anchor="t"/>
          <a:lstStyle/>
          <a:p>
            <a:pPr marL="0" indent="0">
              <a:lnSpc>
                <a:spcPts val="5500"/>
              </a:lnSpc>
              <a:buNone/>
            </a:pPr>
            <a:r>
              <a:rPr lang="en-US" sz="4400" b="1" dirty="0">
                <a:solidFill>
                  <a:srgbClr val="C6BFEE"/>
                </a:solidFill>
                <a:latin typeface="Times New Roman" panose="02020603050405020304" pitchFamily="18" charset="0"/>
                <a:ea typeface="Prompt Medium" pitchFamily="34" charset="-122"/>
                <a:cs typeface="Times New Roman" panose="02020603050405020304" pitchFamily="18" charset="0"/>
              </a:rPr>
              <a:t>Data Flow Diagram Explanation</a:t>
            </a:r>
            <a:endParaRPr lang="en-US" sz="4400" b="1" dirty="0">
              <a:latin typeface="Times New Roman" panose="02020603050405020304" pitchFamily="18" charset="0"/>
              <a:cs typeface="Times New Roman" panose="02020603050405020304" pitchFamily="18" charset="0"/>
            </a:endParaRPr>
          </a:p>
        </p:txBody>
      </p:sp>
      <p:sp>
        <p:nvSpPr>
          <p:cNvPr id="5" name="Text 2"/>
          <p:cNvSpPr/>
          <p:nvPr/>
        </p:nvSpPr>
        <p:spPr>
          <a:xfrm>
            <a:off x="1148001" y="3504962"/>
            <a:ext cx="2797373" cy="349687"/>
          </a:xfrm>
          <a:prstGeom prst="rect">
            <a:avLst/>
          </a:prstGeom>
          <a:noFill/>
          <a:ln/>
        </p:spPr>
        <p:txBody>
          <a:bodyPr wrap="none" lIns="0" tIns="0" rIns="0" bIns="0" rtlCol="0" anchor="t"/>
          <a:lstStyle/>
          <a:p>
            <a:pPr marL="0" indent="0">
              <a:lnSpc>
                <a:spcPts val="2750"/>
              </a:lnSpc>
              <a:buNone/>
            </a:pPr>
            <a:endParaRPr lang="en-US" sz="2200" dirty="0"/>
          </a:p>
        </p:txBody>
      </p:sp>
      <p:sp>
        <p:nvSpPr>
          <p:cNvPr id="14" name="Rectangle 2">
            <a:extLst>
              <a:ext uri="{FF2B5EF4-FFF2-40B4-BE49-F238E27FC236}">
                <a16:creationId xmlns:a16="http://schemas.microsoft.com/office/drawing/2014/main" id="{55B50695-FC49-EC68-4001-D0BC145F5C7A}"/>
              </a:ext>
            </a:extLst>
          </p:cNvPr>
          <p:cNvSpPr>
            <a:spLocks noChangeArrowheads="1"/>
          </p:cNvSpPr>
          <p:nvPr/>
        </p:nvSpPr>
        <p:spPr bwMode="auto">
          <a:xfrm>
            <a:off x="1465263" y="2222606"/>
            <a:ext cx="13000037" cy="4411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200000"/>
              </a:lnSpc>
              <a:spcBef>
                <a:spcPct val="0"/>
              </a:spcBef>
              <a:spcAft>
                <a:spcPct val="0"/>
              </a:spcAft>
              <a:buFontTx/>
              <a:buChar char="•"/>
            </a:pPr>
            <a:r>
              <a:rPr lang="en-US" altLang="en-US" sz="2400" b="1" dirty="0">
                <a:solidFill>
                  <a:schemeClr val="bg1">
                    <a:lumMod val="95000"/>
                  </a:schemeClr>
                </a:solidFill>
                <a:latin typeface="Times New Roman" panose="02020603050405020304" pitchFamily="18" charset="0"/>
                <a:cs typeface="Times New Roman" panose="02020603050405020304" pitchFamily="18" charset="0"/>
              </a:rPr>
              <a:t>User inputs patient data into the Web Application.</a:t>
            </a:r>
          </a:p>
          <a:p>
            <a:pPr eaLnBrk="0" fontAlgn="base" hangingPunct="0">
              <a:lnSpc>
                <a:spcPct val="200000"/>
              </a:lnSpc>
              <a:spcBef>
                <a:spcPct val="0"/>
              </a:spcBef>
              <a:spcAft>
                <a:spcPct val="0"/>
              </a:spcAft>
              <a:buFontTx/>
              <a:buChar char="•"/>
            </a:pPr>
            <a:r>
              <a:rPr lang="en-US" altLang="en-US" sz="2400" b="1" dirty="0">
                <a:solidFill>
                  <a:schemeClr val="bg1">
                    <a:lumMod val="95000"/>
                  </a:schemeClr>
                </a:solidFill>
                <a:latin typeface="Times New Roman" panose="02020603050405020304" pitchFamily="18" charset="0"/>
                <a:cs typeface="Times New Roman" panose="02020603050405020304" pitchFamily="18" charset="0"/>
              </a:rPr>
              <a:t>The Web Application sends this data to the ML Model for prediction.</a:t>
            </a:r>
          </a:p>
          <a:p>
            <a:pPr eaLnBrk="0" fontAlgn="base" hangingPunct="0">
              <a:lnSpc>
                <a:spcPct val="200000"/>
              </a:lnSpc>
              <a:spcBef>
                <a:spcPct val="0"/>
              </a:spcBef>
              <a:spcAft>
                <a:spcPct val="0"/>
              </a:spcAft>
              <a:buFontTx/>
              <a:buChar char="•"/>
            </a:pPr>
            <a:r>
              <a:rPr lang="en-US" altLang="en-US" sz="2400" b="1" dirty="0">
                <a:solidFill>
                  <a:schemeClr val="bg1">
                    <a:lumMod val="95000"/>
                  </a:schemeClr>
                </a:solidFill>
                <a:latin typeface="Times New Roman" panose="02020603050405020304" pitchFamily="18" charset="0"/>
                <a:cs typeface="Times New Roman" panose="02020603050405020304" pitchFamily="18" charset="0"/>
              </a:rPr>
              <a:t>The ML Model processes the data and returns the prediction result.</a:t>
            </a:r>
          </a:p>
          <a:p>
            <a:pPr eaLnBrk="0" fontAlgn="base" hangingPunct="0">
              <a:lnSpc>
                <a:spcPct val="200000"/>
              </a:lnSpc>
              <a:spcBef>
                <a:spcPct val="0"/>
              </a:spcBef>
              <a:spcAft>
                <a:spcPct val="0"/>
              </a:spcAft>
              <a:buFontTx/>
              <a:buChar char="•"/>
            </a:pPr>
            <a:r>
              <a:rPr lang="en-US" altLang="en-US" sz="2400" b="1" dirty="0">
                <a:solidFill>
                  <a:schemeClr val="bg1">
                    <a:lumMod val="95000"/>
                  </a:schemeClr>
                </a:solidFill>
                <a:latin typeface="Times New Roman" panose="02020603050405020304" pitchFamily="18" charset="0"/>
                <a:cs typeface="Times New Roman" panose="02020603050405020304" pitchFamily="18" charset="0"/>
              </a:rPr>
              <a:t>The prediction and patient data are stored in the Database.</a:t>
            </a:r>
          </a:p>
          <a:p>
            <a:pPr eaLnBrk="0" fontAlgn="base" hangingPunct="0">
              <a:lnSpc>
                <a:spcPct val="200000"/>
              </a:lnSpc>
              <a:spcBef>
                <a:spcPct val="0"/>
              </a:spcBef>
              <a:spcAft>
                <a:spcPct val="0"/>
              </a:spcAft>
              <a:buFontTx/>
              <a:buChar char="•"/>
            </a:pPr>
            <a:r>
              <a:rPr lang="en-US" altLang="en-US" sz="2400" b="1" dirty="0">
                <a:solidFill>
                  <a:schemeClr val="bg1">
                    <a:lumMod val="95000"/>
                  </a:schemeClr>
                </a:solidFill>
                <a:latin typeface="Times New Roman" panose="02020603050405020304" pitchFamily="18" charset="0"/>
                <a:cs typeface="Times New Roman" panose="02020603050405020304" pitchFamily="18" charset="0"/>
              </a:rPr>
              <a:t>The Web Application can fetch stored data from the Database.</a:t>
            </a:r>
          </a:p>
          <a:p>
            <a:pPr eaLnBrk="0" fontAlgn="base" hangingPunct="0">
              <a:lnSpc>
                <a:spcPct val="200000"/>
              </a:lnSpc>
              <a:spcBef>
                <a:spcPct val="0"/>
              </a:spcBef>
              <a:spcAft>
                <a:spcPct val="0"/>
              </a:spcAft>
              <a:buFontTx/>
              <a:buChar char="•"/>
            </a:pPr>
            <a:r>
              <a:rPr lang="en-US" altLang="en-US" sz="2400" b="1" dirty="0">
                <a:solidFill>
                  <a:schemeClr val="bg1">
                    <a:lumMod val="95000"/>
                  </a:schemeClr>
                </a:solidFill>
                <a:latin typeface="Times New Roman" panose="02020603050405020304" pitchFamily="18" charset="0"/>
                <a:cs typeface="Times New Roman" panose="02020603050405020304" pitchFamily="18" charset="0"/>
              </a:rPr>
              <a:t>Finally, the Web Application displays the prediction and insights to the User. </a:t>
            </a:r>
          </a:p>
        </p:txBody>
      </p:sp>
      <p:sp>
        <p:nvSpPr>
          <p:cNvPr id="15" name="Rectangle 14">
            <a:extLst>
              <a:ext uri="{FF2B5EF4-FFF2-40B4-BE49-F238E27FC236}">
                <a16:creationId xmlns:a16="http://schemas.microsoft.com/office/drawing/2014/main" id="{4FF7EF1B-2504-768B-96B6-24C827487424}"/>
              </a:ext>
            </a:extLst>
          </p:cNvPr>
          <p:cNvSpPr/>
          <p:nvPr/>
        </p:nvSpPr>
        <p:spPr>
          <a:xfrm>
            <a:off x="12694025" y="7433904"/>
            <a:ext cx="1936376" cy="795695"/>
          </a:xfrm>
          <a:prstGeom prst="rect">
            <a:avLst/>
          </a:prstGeom>
          <a:solidFill>
            <a:srgbClr val="0A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81063" y="795576"/>
            <a:ext cx="5868233" cy="699254"/>
          </a:xfrm>
          <a:prstGeom prst="rect">
            <a:avLst/>
          </a:prstGeom>
          <a:noFill/>
          <a:ln/>
        </p:spPr>
        <p:txBody>
          <a:bodyPr wrap="none" lIns="0" tIns="0" rIns="0" bIns="0" rtlCol="0" anchor="t"/>
          <a:lstStyle/>
          <a:p>
            <a:pPr marL="0" indent="0">
              <a:lnSpc>
                <a:spcPts val="5500"/>
              </a:lnSpc>
              <a:buNone/>
            </a:pPr>
            <a:r>
              <a:rPr lang="en-US" sz="4400" b="1" dirty="0">
                <a:solidFill>
                  <a:srgbClr val="C6BFEE"/>
                </a:solidFill>
                <a:latin typeface="Times New Roman" panose="02020603050405020304" pitchFamily="18" charset="0"/>
                <a:ea typeface="Prompt Medium" pitchFamily="34" charset="-122"/>
                <a:cs typeface="Times New Roman" panose="02020603050405020304" pitchFamily="18" charset="0"/>
              </a:rPr>
              <a:t>Architecture Diagram</a:t>
            </a:r>
            <a:endParaRPr lang="en-US" sz="4400" b="1" dirty="0">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839DA3E9-2A1F-EFD3-D352-31F287D6CCF0}"/>
              </a:ext>
            </a:extLst>
          </p:cNvPr>
          <p:cNvSpPr/>
          <p:nvPr/>
        </p:nvSpPr>
        <p:spPr>
          <a:xfrm>
            <a:off x="12694025" y="7433904"/>
            <a:ext cx="1936376" cy="795695"/>
          </a:xfrm>
          <a:prstGeom prst="rect">
            <a:avLst/>
          </a:prstGeom>
          <a:solidFill>
            <a:srgbClr val="0A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 name="Picture 19">
            <a:extLst>
              <a:ext uri="{FF2B5EF4-FFF2-40B4-BE49-F238E27FC236}">
                <a16:creationId xmlns:a16="http://schemas.microsoft.com/office/drawing/2014/main" id="{B731A342-99B3-924D-4184-84A923F0667B}"/>
              </a:ext>
            </a:extLst>
          </p:cNvPr>
          <p:cNvPicPr>
            <a:picLocks noChangeAspect="1"/>
          </p:cNvPicPr>
          <p:nvPr/>
        </p:nvPicPr>
        <p:blipFill>
          <a:blip r:embed="rId3"/>
          <a:stretch>
            <a:fillRect/>
          </a:stretch>
        </p:blipFill>
        <p:spPr>
          <a:xfrm>
            <a:off x="3815179" y="1764326"/>
            <a:ext cx="6991350" cy="5800725"/>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0063" y="715248"/>
            <a:ext cx="9261277" cy="699254"/>
          </a:xfrm>
          <a:prstGeom prst="rect">
            <a:avLst/>
          </a:prstGeom>
          <a:noFill/>
          <a:ln/>
        </p:spPr>
        <p:txBody>
          <a:bodyPr wrap="none" lIns="0" tIns="0" rIns="0" bIns="0" rtlCol="0" anchor="t"/>
          <a:lstStyle/>
          <a:p>
            <a:pPr marL="0" indent="0">
              <a:lnSpc>
                <a:spcPts val="5500"/>
              </a:lnSpc>
              <a:buNone/>
            </a:pPr>
            <a:r>
              <a:rPr lang="en-US" sz="4400" b="1" dirty="0">
                <a:solidFill>
                  <a:srgbClr val="C6BFEE"/>
                </a:solidFill>
                <a:latin typeface="Times New Roman" panose="02020603050405020304" pitchFamily="18" charset="0"/>
                <a:ea typeface="Prompt Medium" pitchFamily="34" charset="-122"/>
                <a:cs typeface="Times New Roman" panose="02020603050405020304" pitchFamily="18" charset="0"/>
              </a:rPr>
              <a:t>Architecture Diagram Explanation</a:t>
            </a:r>
            <a:endParaRPr lang="en-US" sz="4400" b="1" dirty="0">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93545B61-7B6C-BAB8-8BCF-E4D8FD2EA70F}"/>
              </a:ext>
            </a:extLst>
          </p:cNvPr>
          <p:cNvSpPr/>
          <p:nvPr/>
        </p:nvSpPr>
        <p:spPr>
          <a:xfrm>
            <a:off x="12694025" y="7433904"/>
            <a:ext cx="1936376" cy="795695"/>
          </a:xfrm>
          <a:prstGeom prst="rect">
            <a:avLst/>
          </a:prstGeom>
          <a:solidFill>
            <a:srgbClr val="0A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Rectangle 1">
            <a:extLst>
              <a:ext uri="{FF2B5EF4-FFF2-40B4-BE49-F238E27FC236}">
                <a16:creationId xmlns:a16="http://schemas.microsoft.com/office/drawing/2014/main" id="{42D4003A-AFC8-092A-873E-BC0B12BEF0F7}"/>
              </a:ext>
            </a:extLst>
          </p:cNvPr>
          <p:cNvSpPr>
            <a:spLocks noChangeArrowheads="1"/>
          </p:cNvSpPr>
          <p:nvPr/>
        </p:nvSpPr>
        <p:spPr bwMode="auto">
          <a:xfrm>
            <a:off x="1034057" y="1771050"/>
            <a:ext cx="12562285" cy="5150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User</a:t>
            </a: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 enters patient data via the </a:t>
            </a: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Frontend (</a:t>
            </a:r>
            <a:r>
              <a:rPr kumimoji="0" lang="en-US" altLang="en-US" sz="2400" b="1" i="0" u="none" strike="noStrike" cap="none" normalizeH="0" baseline="0" dirty="0" err="1">
                <a:ln>
                  <a:noFill/>
                </a:ln>
                <a:solidFill>
                  <a:schemeClr val="bg1">
                    <a:lumMod val="95000"/>
                  </a:schemeClr>
                </a:solidFill>
                <a:effectLst/>
                <a:latin typeface="Times New Roman" panose="02020603050405020304" pitchFamily="18" charset="0"/>
                <a:cs typeface="Times New Roman" panose="02020603050405020304" pitchFamily="18" charset="0"/>
              </a:rPr>
              <a:t>Streamlit</a:t>
            </a: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a:t>
            </a: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 which has a </a:t>
            </a: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User Interface</a:t>
            </a: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 and </a:t>
            </a: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Input Validation</a:t>
            </a: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The validated data is sent to the </a:t>
            </a: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Backend Server</a:t>
            </a: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 where it undergoes </a:t>
            </a: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Data Processing</a:t>
            </a: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The </a:t>
            </a: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ML Model Service</a:t>
            </a: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 receives the processed data, makes a prediction, and sends the result back.</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Predictions and patient data are stored in the </a:t>
            </a: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Database</a:t>
            </a: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Historical data can be fetched from the Database for insights.</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The </a:t>
            </a: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Frontend</a:t>
            </a: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 displays predictions and insights to the </a:t>
            </a: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User</a:t>
            </a: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D9B875BC-C411-939F-BA7B-4DDCE064719B}"/>
              </a:ext>
            </a:extLst>
          </p:cNvPr>
          <p:cNvSpPr/>
          <p:nvPr/>
        </p:nvSpPr>
        <p:spPr>
          <a:xfrm>
            <a:off x="12694025" y="7433904"/>
            <a:ext cx="1936376" cy="795695"/>
          </a:xfrm>
          <a:prstGeom prst="rect">
            <a:avLst/>
          </a:prstGeom>
          <a:solidFill>
            <a:srgbClr val="0A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Text 0">
            <a:extLst>
              <a:ext uri="{FF2B5EF4-FFF2-40B4-BE49-F238E27FC236}">
                <a16:creationId xmlns:a16="http://schemas.microsoft.com/office/drawing/2014/main" id="{743500FF-5675-E517-35BB-2FB993A13593}"/>
              </a:ext>
            </a:extLst>
          </p:cNvPr>
          <p:cNvSpPr/>
          <p:nvPr/>
        </p:nvSpPr>
        <p:spPr>
          <a:xfrm>
            <a:off x="500063" y="715248"/>
            <a:ext cx="9261277" cy="699254"/>
          </a:xfrm>
          <a:prstGeom prst="rect">
            <a:avLst/>
          </a:prstGeom>
          <a:noFill/>
          <a:ln/>
        </p:spPr>
        <p:txBody>
          <a:bodyPr wrap="none" lIns="0" tIns="0" rIns="0" bIns="0" rtlCol="0" anchor="t"/>
          <a:lstStyle/>
          <a:p>
            <a:pPr marL="0" indent="0">
              <a:lnSpc>
                <a:spcPts val="5500"/>
              </a:lnSpc>
              <a:buNone/>
            </a:pPr>
            <a:r>
              <a:rPr lang="en-US" sz="4400" b="1" dirty="0">
                <a:solidFill>
                  <a:srgbClr val="C6BFEE"/>
                </a:solidFill>
                <a:latin typeface="Times New Roman" panose="02020603050405020304" pitchFamily="18" charset="0"/>
                <a:ea typeface="Prompt Medium" pitchFamily="34" charset="-122"/>
                <a:cs typeface="Times New Roman" panose="02020603050405020304" pitchFamily="18" charset="0"/>
              </a:rPr>
              <a:t>STREAMLIT</a:t>
            </a:r>
            <a:endParaRPr lang="en-US" sz="44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3A28E7F-9447-872E-90FB-D76F1038F0D7}"/>
              </a:ext>
            </a:extLst>
          </p:cNvPr>
          <p:cNvPicPr>
            <a:picLocks noChangeAspect="1"/>
          </p:cNvPicPr>
          <p:nvPr/>
        </p:nvPicPr>
        <p:blipFill>
          <a:blip r:embed="rId3"/>
          <a:srcRect l="27139" t="17953" r="29824" b="6041"/>
          <a:stretch/>
        </p:blipFill>
        <p:spPr>
          <a:xfrm>
            <a:off x="4010525" y="1414502"/>
            <a:ext cx="6609350" cy="6565866"/>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3356D-C41F-DF99-9F3E-5200041A3A9A}"/>
            </a:ext>
          </a:extLst>
        </p:cNvPr>
        <p:cNvGrpSpPr/>
        <p:nvPr/>
      </p:nvGrpSpPr>
      <p:grpSpPr>
        <a:xfrm>
          <a:off x="0" y="0"/>
          <a:ext cx="0" cy="0"/>
          <a:chOff x="0" y="0"/>
          <a:chExt cx="0" cy="0"/>
        </a:xfrm>
      </p:grpSpPr>
      <p:sp>
        <p:nvSpPr>
          <p:cNvPr id="26" name="Rectangle 25">
            <a:extLst>
              <a:ext uri="{FF2B5EF4-FFF2-40B4-BE49-F238E27FC236}">
                <a16:creationId xmlns:a16="http://schemas.microsoft.com/office/drawing/2014/main" id="{280EB109-E15F-672F-806F-2931C99EE36A}"/>
              </a:ext>
            </a:extLst>
          </p:cNvPr>
          <p:cNvSpPr/>
          <p:nvPr/>
        </p:nvSpPr>
        <p:spPr>
          <a:xfrm>
            <a:off x="12694025" y="7433904"/>
            <a:ext cx="1936376" cy="795695"/>
          </a:xfrm>
          <a:prstGeom prst="rect">
            <a:avLst/>
          </a:prstGeom>
          <a:solidFill>
            <a:srgbClr val="0A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 0">
            <a:extLst>
              <a:ext uri="{FF2B5EF4-FFF2-40B4-BE49-F238E27FC236}">
                <a16:creationId xmlns:a16="http://schemas.microsoft.com/office/drawing/2014/main" id="{53899A38-D867-861F-9CF8-275727634DCC}"/>
              </a:ext>
            </a:extLst>
          </p:cNvPr>
          <p:cNvSpPr/>
          <p:nvPr/>
        </p:nvSpPr>
        <p:spPr>
          <a:xfrm>
            <a:off x="500063" y="715248"/>
            <a:ext cx="9261277" cy="699254"/>
          </a:xfrm>
          <a:prstGeom prst="rect">
            <a:avLst/>
          </a:prstGeom>
          <a:noFill/>
          <a:ln/>
        </p:spPr>
        <p:txBody>
          <a:bodyPr wrap="none" lIns="0" tIns="0" rIns="0" bIns="0" rtlCol="0" anchor="t"/>
          <a:lstStyle/>
          <a:p>
            <a:pPr marL="0" indent="0">
              <a:lnSpc>
                <a:spcPts val="5500"/>
              </a:lnSpc>
              <a:buNone/>
            </a:pPr>
            <a:r>
              <a:rPr lang="en-US" sz="4400" b="1" dirty="0">
                <a:solidFill>
                  <a:srgbClr val="C6BFEE"/>
                </a:solidFill>
                <a:latin typeface="Times New Roman" panose="02020603050405020304" pitchFamily="18" charset="0"/>
                <a:ea typeface="Prompt Medium" pitchFamily="34" charset="-122"/>
                <a:cs typeface="Times New Roman" panose="02020603050405020304" pitchFamily="18" charset="0"/>
              </a:rPr>
              <a:t>STREAMLIT</a:t>
            </a:r>
            <a:endParaRPr lang="en-US" sz="44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AEAF676-C246-7169-59D0-4130F6828318}"/>
              </a:ext>
            </a:extLst>
          </p:cNvPr>
          <p:cNvPicPr>
            <a:picLocks noChangeAspect="1"/>
          </p:cNvPicPr>
          <p:nvPr/>
        </p:nvPicPr>
        <p:blipFill>
          <a:blip r:embed="rId3"/>
          <a:srcRect l="29706" t="12941" r="33281" b="2484"/>
          <a:stretch/>
        </p:blipFill>
        <p:spPr>
          <a:xfrm>
            <a:off x="4760258" y="1264039"/>
            <a:ext cx="5109884" cy="656771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638726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96318F-BF6C-6DF8-8778-B28E55D2863E}"/>
            </a:ext>
          </a:extLst>
        </p:cNvPr>
        <p:cNvGrpSpPr/>
        <p:nvPr/>
      </p:nvGrpSpPr>
      <p:grpSpPr>
        <a:xfrm>
          <a:off x="0" y="0"/>
          <a:ext cx="0" cy="0"/>
          <a:chOff x="0" y="0"/>
          <a:chExt cx="0" cy="0"/>
        </a:xfrm>
      </p:grpSpPr>
      <p:sp>
        <p:nvSpPr>
          <p:cNvPr id="26" name="Rectangle 25">
            <a:extLst>
              <a:ext uri="{FF2B5EF4-FFF2-40B4-BE49-F238E27FC236}">
                <a16:creationId xmlns:a16="http://schemas.microsoft.com/office/drawing/2014/main" id="{61987C7B-3599-E803-19A3-521207A3B4AF}"/>
              </a:ext>
            </a:extLst>
          </p:cNvPr>
          <p:cNvSpPr/>
          <p:nvPr/>
        </p:nvSpPr>
        <p:spPr>
          <a:xfrm>
            <a:off x="12694025" y="7433904"/>
            <a:ext cx="1936376" cy="795695"/>
          </a:xfrm>
          <a:prstGeom prst="rect">
            <a:avLst/>
          </a:prstGeom>
          <a:solidFill>
            <a:srgbClr val="0A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 0">
            <a:extLst>
              <a:ext uri="{FF2B5EF4-FFF2-40B4-BE49-F238E27FC236}">
                <a16:creationId xmlns:a16="http://schemas.microsoft.com/office/drawing/2014/main" id="{EBFECF8C-609B-DF39-7CCB-E8B0B8191B3A}"/>
              </a:ext>
            </a:extLst>
          </p:cNvPr>
          <p:cNvSpPr/>
          <p:nvPr/>
        </p:nvSpPr>
        <p:spPr>
          <a:xfrm>
            <a:off x="500063" y="715248"/>
            <a:ext cx="9261277" cy="699254"/>
          </a:xfrm>
          <a:prstGeom prst="rect">
            <a:avLst/>
          </a:prstGeom>
          <a:noFill/>
          <a:ln/>
        </p:spPr>
        <p:txBody>
          <a:bodyPr wrap="none" lIns="0" tIns="0" rIns="0" bIns="0" rtlCol="0" anchor="t"/>
          <a:lstStyle/>
          <a:p>
            <a:pPr>
              <a:lnSpc>
                <a:spcPts val="5500"/>
              </a:lnSpc>
            </a:pPr>
            <a:r>
              <a:rPr lang="en-IN" sz="4400" b="1" dirty="0">
                <a:solidFill>
                  <a:srgbClr val="C6BFEE"/>
                </a:solidFill>
                <a:latin typeface="Times New Roman" panose="02020603050405020304" pitchFamily="18" charset="0"/>
                <a:cs typeface="Times New Roman" panose="02020603050405020304" pitchFamily="18" charset="0"/>
              </a:rPr>
              <a:t>Database Schema Diagram</a:t>
            </a:r>
            <a:endParaRPr lang="en-US" sz="4400" b="1" dirty="0">
              <a:solidFill>
                <a:srgbClr val="C6BFEE"/>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9915D21-5F0C-67D1-B758-DFCB15515753}"/>
              </a:ext>
            </a:extLst>
          </p:cNvPr>
          <p:cNvPicPr>
            <a:picLocks noChangeAspect="1"/>
          </p:cNvPicPr>
          <p:nvPr/>
        </p:nvPicPr>
        <p:blipFill>
          <a:blip r:embed="rId3"/>
          <a:stretch>
            <a:fillRect/>
          </a:stretch>
        </p:blipFill>
        <p:spPr>
          <a:xfrm>
            <a:off x="4777264" y="1725612"/>
            <a:ext cx="5075871" cy="6148388"/>
          </a:xfrm>
          <a:prstGeom prst="rect">
            <a:avLst/>
          </a:prstGeom>
        </p:spPr>
      </p:pic>
    </p:spTree>
    <p:extLst>
      <p:ext uri="{BB962C8B-B14F-4D97-AF65-F5344CB8AC3E}">
        <p14:creationId xmlns:p14="http://schemas.microsoft.com/office/powerpoint/2010/main" val="1914837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57C3A-9657-D66A-C7A7-2C495FAD56A0}"/>
            </a:ext>
          </a:extLst>
        </p:cNvPr>
        <p:cNvGrpSpPr/>
        <p:nvPr/>
      </p:nvGrpSpPr>
      <p:grpSpPr>
        <a:xfrm>
          <a:off x="0" y="0"/>
          <a:ext cx="0" cy="0"/>
          <a:chOff x="0" y="0"/>
          <a:chExt cx="0" cy="0"/>
        </a:xfrm>
      </p:grpSpPr>
      <p:sp>
        <p:nvSpPr>
          <p:cNvPr id="26" name="Rectangle 25">
            <a:extLst>
              <a:ext uri="{FF2B5EF4-FFF2-40B4-BE49-F238E27FC236}">
                <a16:creationId xmlns:a16="http://schemas.microsoft.com/office/drawing/2014/main" id="{739A74F1-B68E-6C75-9F03-0A034AF9E9D9}"/>
              </a:ext>
            </a:extLst>
          </p:cNvPr>
          <p:cNvSpPr/>
          <p:nvPr/>
        </p:nvSpPr>
        <p:spPr>
          <a:xfrm>
            <a:off x="12694025" y="7433904"/>
            <a:ext cx="1936376" cy="795695"/>
          </a:xfrm>
          <a:prstGeom prst="rect">
            <a:avLst/>
          </a:prstGeom>
          <a:solidFill>
            <a:srgbClr val="0A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 0">
            <a:extLst>
              <a:ext uri="{FF2B5EF4-FFF2-40B4-BE49-F238E27FC236}">
                <a16:creationId xmlns:a16="http://schemas.microsoft.com/office/drawing/2014/main" id="{65E416C3-C774-89C3-D2BF-263C0593B789}"/>
              </a:ext>
            </a:extLst>
          </p:cNvPr>
          <p:cNvSpPr/>
          <p:nvPr/>
        </p:nvSpPr>
        <p:spPr>
          <a:xfrm>
            <a:off x="842963" y="702548"/>
            <a:ext cx="9261277" cy="699254"/>
          </a:xfrm>
          <a:prstGeom prst="rect">
            <a:avLst/>
          </a:prstGeom>
          <a:noFill/>
          <a:ln/>
        </p:spPr>
        <p:txBody>
          <a:bodyPr wrap="none" lIns="0" tIns="0" rIns="0" bIns="0" rtlCol="0" anchor="t"/>
          <a:lstStyle/>
          <a:p>
            <a:pPr>
              <a:lnSpc>
                <a:spcPts val="5500"/>
              </a:lnSpc>
            </a:pPr>
            <a:r>
              <a:rPr lang="en-IN" sz="4400" b="1" dirty="0">
                <a:solidFill>
                  <a:srgbClr val="C6BFEE"/>
                </a:solidFill>
                <a:latin typeface="Times New Roman" panose="02020603050405020304" pitchFamily="18" charset="0"/>
                <a:cs typeface="Times New Roman" panose="02020603050405020304" pitchFamily="18" charset="0"/>
              </a:rPr>
              <a:t>Database Design</a:t>
            </a:r>
            <a:endParaRPr lang="en-US" sz="4400" b="1" dirty="0">
              <a:solidFill>
                <a:srgbClr val="C6BFEE"/>
              </a:solidFill>
              <a:latin typeface="Times New Roman" panose="02020603050405020304" pitchFamily="18" charset="0"/>
              <a:cs typeface="Times New Roman" panose="02020603050405020304" pitchFamily="18" charset="0"/>
            </a:endParaRPr>
          </a:p>
        </p:txBody>
      </p:sp>
      <p:sp>
        <p:nvSpPr>
          <p:cNvPr id="7" name="Rectangle 2">
            <a:extLst>
              <a:ext uri="{FF2B5EF4-FFF2-40B4-BE49-F238E27FC236}">
                <a16:creationId xmlns:a16="http://schemas.microsoft.com/office/drawing/2014/main" id="{DBDE7B3C-441D-09CF-F1D7-69876098EC4C}"/>
              </a:ext>
            </a:extLst>
          </p:cNvPr>
          <p:cNvSpPr>
            <a:spLocks noChangeArrowheads="1"/>
          </p:cNvSpPr>
          <p:nvPr/>
        </p:nvSpPr>
        <p:spPr bwMode="auto">
          <a:xfrm>
            <a:off x="2330450" y="1539576"/>
            <a:ext cx="9969500" cy="5150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The system uses a relational database</a:t>
            </a: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 to store patient records, clinical data, and predictions.</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Key Tables:</a:t>
            </a:r>
            <a:endPar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Patient Table:</a:t>
            </a: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 Stores basic patient details.</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Clinical Data Table:</a:t>
            </a: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 Stores medical parameters for prediction.</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Prediction Table:</a:t>
            </a: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 Stores model-generated results.</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Ensures efficient data retrieval and storage</a:t>
            </a: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 for accurate predictions.</a:t>
            </a:r>
          </a:p>
        </p:txBody>
      </p:sp>
    </p:spTree>
    <p:extLst>
      <p:ext uri="{BB962C8B-B14F-4D97-AF65-F5344CB8AC3E}">
        <p14:creationId xmlns:p14="http://schemas.microsoft.com/office/powerpoint/2010/main" val="7720655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210FA-C5A7-7EB6-2EFC-E4ACE6AFFE25}"/>
            </a:ext>
          </a:extLst>
        </p:cNvPr>
        <p:cNvGrpSpPr/>
        <p:nvPr/>
      </p:nvGrpSpPr>
      <p:grpSpPr>
        <a:xfrm>
          <a:off x="0" y="0"/>
          <a:ext cx="0" cy="0"/>
          <a:chOff x="0" y="0"/>
          <a:chExt cx="0" cy="0"/>
        </a:xfrm>
      </p:grpSpPr>
      <p:sp>
        <p:nvSpPr>
          <p:cNvPr id="26" name="Rectangle 25">
            <a:extLst>
              <a:ext uri="{FF2B5EF4-FFF2-40B4-BE49-F238E27FC236}">
                <a16:creationId xmlns:a16="http://schemas.microsoft.com/office/drawing/2014/main" id="{D5CA758E-6B2E-BF98-0DA3-D70D5CF0150F}"/>
              </a:ext>
            </a:extLst>
          </p:cNvPr>
          <p:cNvSpPr/>
          <p:nvPr/>
        </p:nvSpPr>
        <p:spPr>
          <a:xfrm>
            <a:off x="12694025" y="7433904"/>
            <a:ext cx="1936376" cy="795695"/>
          </a:xfrm>
          <a:prstGeom prst="rect">
            <a:avLst/>
          </a:prstGeom>
          <a:solidFill>
            <a:srgbClr val="0A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 0">
            <a:extLst>
              <a:ext uri="{FF2B5EF4-FFF2-40B4-BE49-F238E27FC236}">
                <a16:creationId xmlns:a16="http://schemas.microsoft.com/office/drawing/2014/main" id="{6A884E1E-D272-053B-5C5B-87948428A2DF}"/>
              </a:ext>
            </a:extLst>
          </p:cNvPr>
          <p:cNvSpPr/>
          <p:nvPr/>
        </p:nvSpPr>
        <p:spPr>
          <a:xfrm>
            <a:off x="500063" y="715248"/>
            <a:ext cx="9261277" cy="699254"/>
          </a:xfrm>
          <a:prstGeom prst="rect">
            <a:avLst/>
          </a:prstGeom>
          <a:noFill/>
          <a:ln/>
        </p:spPr>
        <p:txBody>
          <a:bodyPr wrap="none" lIns="0" tIns="0" rIns="0" bIns="0" rtlCol="0" anchor="t"/>
          <a:lstStyle/>
          <a:p>
            <a:pPr>
              <a:lnSpc>
                <a:spcPts val="5500"/>
              </a:lnSpc>
            </a:pPr>
            <a:r>
              <a:rPr lang="en-IN" sz="4400" b="1" dirty="0">
                <a:solidFill>
                  <a:srgbClr val="C6BFEE"/>
                </a:solidFill>
                <a:latin typeface="Times New Roman" panose="02020603050405020304" pitchFamily="18" charset="0"/>
                <a:cs typeface="Times New Roman" panose="02020603050405020304" pitchFamily="18" charset="0"/>
              </a:rPr>
              <a:t>Database Schema</a:t>
            </a:r>
            <a:endParaRPr lang="en-US" sz="4400" b="1" dirty="0">
              <a:solidFill>
                <a:srgbClr val="C6BFEE"/>
              </a:solidFill>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9A92D1B4-6677-FA84-196E-33B47C7F40EB}"/>
              </a:ext>
            </a:extLst>
          </p:cNvPr>
          <p:cNvSpPr>
            <a:spLocks noChangeArrowheads="1"/>
          </p:cNvSpPr>
          <p:nvPr/>
        </p:nvSpPr>
        <p:spPr bwMode="auto">
          <a:xfrm>
            <a:off x="1625600" y="1414502"/>
            <a:ext cx="12738100" cy="6627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eaLnBrk="0" fontAlgn="base" hangingPunct="0">
              <a:lnSpc>
                <a:spcPct val="200000"/>
              </a:lnSpc>
              <a:spcBef>
                <a:spcPct val="0"/>
              </a:spcBef>
              <a:spcAft>
                <a:spcPct val="0"/>
              </a:spcAft>
              <a:buFont typeface="Arial" panose="020B0604020202020204" pitchFamily="34" charset="0"/>
              <a:buChar char="•"/>
            </a:pPr>
            <a:r>
              <a:rPr lang="en-US" altLang="en-US" sz="2400" b="1" dirty="0">
                <a:solidFill>
                  <a:schemeClr val="bg1">
                    <a:lumMod val="95000"/>
                  </a:schemeClr>
                </a:solidFill>
                <a:latin typeface="Times New Roman" panose="02020603050405020304" pitchFamily="18" charset="0"/>
                <a:cs typeface="Times New Roman" panose="02020603050405020304" pitchFamily="18" charset="0"/>
              </a:rPr>
              <a:t>Patient Table: 								[ PK – Primary Key </a:t>
            </a:r>
          </a:p>
          <a:p>
            <a:pPr lvl="1" eaLnBrk="0" fontAlgn="base" hangingPunct="0">
              <a:lnSpc>
                <a:spcPct val="200000"/>
              </a:lnSpc>
              <a:spcBef>
                <a:spcPct val="0"/>
              </a:spcBef>
              <a:spcAft>
                <a:spcPct val="0"/>
              </a:spcAft>
              <a:buFontTx/>
              <a:buChar char="•"/>
            </a:pPr>
            <a:r>
              <a:rPr lang="en-US" altLang="en-US" sz="2400" b="1" dirty="0" err="1">
                <a:solidFill>
                  <a:schemeClr val="bg1">
                    <a:lumMod val="95000"/>
                  </a:schemeClr>
                </a:solidFill>
                <a:latin typeface="Times New Roman" panose="02020603050405020304" pitchFamily="18" charset="0"/>
                <a:cs typeface="Times New Roman" panose="02020603050405020304" pitchFamily="18" charset="0"/>
              </a:rPr>
              <a:t>PatientID</a:t>
            </a:r>
            <a:r>
              <a:rPr lang="en-US" altLang="en-US" sz="2400" b="1" dirty="0">
                <a:solidFill>
                  <a:schemeClr val="bg1">
                    <a:lumMod val="95000"/>
                  </a:schemeClr>
                </a:solidFill>
                <a:latin typeface="Times New Roman" panose="02020603050405020304" pitchFamily="18" charset="0"/>
                <a:cs typeface="Times New Roman" panose="02020603050405020304" pitchFamily="18" charset="0"/>
              </a:rPr>
              <a:t> (PK), Name, Age, Gender, Contact                                      FK – Foreign Key ]                   </a:t>
            </a:r>
          </a:p>
          <a:p>
            <a:pPr eaLnBrk="0" fontAlgn="base" hangingPunct="0">
              <a:lnSpc>
                <a:spcPct val="200000"/>
              </a:lnSpc>
              <a:spcBef>
                <a:spcPct val="0"/>
              </a:spcBef>
              <a:spcAft>
                <a:spcPct val="0"/>
              </a:spcAft>
              <a:buFontTx/>
              <a:buChar char="•"/>
            </a:pPr>
            <a:r>
              <a:rPr lang="en-US" altLang="en-US" sz="2400" b="1" dirty="0">
                <a:solidFill>
                  <a:schemeClr val="bg1">
                    <a:lumMod val="95000"/>
                  </a:schemeClr>
                </a:solidFill>
                <a:latin typeface="Times New Roman" panose="02020603050405020304" pitchFamily="18" charset="0"/>
                <a:cs typeface="Times New Roman" panose="02020603050405020304" pitchFamily="18" charset="0"/>
              </a:rPr>
              <a:t>Clinical Data Table:</a:t>
            </a:r>
          </a:p>
          <a:p>
            <a:pPr lvl="1" eaLnBrk="0" fontAlgn="base" hangingPunct="0">
              <a:lnSpc>
                <a:spcPct val="200000"/>
              </a:lnSpc>
              <a:spcBef>
                <a:spcPct val="0"/>
              </a:spcBef>
              <a:spcAft>
                <a:spcPct val="0"/>
              </a:spcAft>
              <a:buFontTx/>
              <a:buChar char="•"/>
            </a:pPr>
            <a:r>
              <a:rPr lang="en-US" altLang="en-US" sz="2400" b="1" dirty="0" err="1">
                <a:solidFill>
                  <a:schemeClr val="bg1">
                    <a:lumMod val="95000"/>
                  </a:schemeClr>
                </a:solidFill>
                <a:latin typeface="Times New Roman" panose="02020603050405020304" pitchFamily="18" charset="0"/>
                <a:cs typeface="Times New Roman" panose="02020603050405020304" pitchFamily="18" charset="0"/>
              </a:rPr>
              <a:t>ClinicalDataID</a:t>
            </a:r>
            <a:r>
              <a:rPr lang="en-US" altLang="en-US" sz="2400" b="1" dirty="0">
                <a:solidFill>
                  <a:schemeClr val="bg1">
                    <a:lumMod val="95000"/>
                  </a:schemeClr>
                </a:solidFill>
                <a:latin typeface="Times New Roman" panose="02020603050405020304" pitchFamily="18" charset="0"/>
                <a:cs typeface="Times New Roman" panose="02020603050405020304" pitchFamily="18" charset="0"/>
              </a:rPr>
              <a:t> (PK), </a:t>
            </a:r>
            <a:r>
              <a:rPr lang="en-US" altLang="en-US" sz="2400" b="1" dirty="0" err="1">
                <a:solidFill>
                  <a:schemeClr val="bg1">
                    <a:lumMod val="95000"/>
                  </a:schemeClr>
                </a:solidFill>
                <a:latin typeface="Times New Roman" panose="02020603050405020304" pitchFamily="18" charset="0"/>
                <a:cs typeface="Times New Roman" panose="02020603050405020304" pitchFamily="18" charset="0"/>
              </a:rPr>
              <a:t>PatientID</a:t>
            </a:r>
            <a:r>
              <a:rPr lang="en-US" altLang="en-US" sz="2400" b="1" dirty="0">
                <a:solidFill>
                  <a:schemeClr val="bg1">
                    <a:lumMod val="95000"/>
                  </a:schemeClr>
                </a:solidFill>
                <a:latin typeface="Times New Roman" panose="02020603050405020304" pitchFamily="18" charset="0"/>
                <a:cs typeface="Times New Roman" panose="02020603050405020304" pitchFamily="18" charset="0"/>
              </a:rPr>
              <a:t> (FK), BMI, Cholesterol, HDL, LDL, Triglycerides, </a:t>
            </a:r>
            <a:r>
              <a:rPr lang="en-US" altLang="en-US" sz="2400" b="1" dirty="0" err="1">
                <a:solidFill>
                  <a:schemeClr val="bg1">
                    <a:lumMod val="95000"/>
                  </a:schemeClr>
                </a:solidFill>
                <a:latin typeface="Times New Roman" panose="02020603050405020304" pitchFamily="18" charset="0"/>
                <a:cs typeface="Times New Roman" panose="02020603050405020304" pitchFamily="18" charset="0"/>
              </a:rPr>
              <a:t>Heart_Risk</a:t>
            </a:r>
            <a:endParaRPr lang="en-US" altLang="en-US" sz="2400" b="1" dirty="0">
              <a:solidFill>
                <a:schemeClr val="bg1">
                  <a:lumMod val="95000"/>
                </a:schemeClr>
              </a:solidFill>
              <a:latin typeface="Times New Roman" panose="02020603050405020304" pitchFamily="18" charset="0"/>
              <a:cs typeface="Times New Roman" panose="02020603050405020304" pitchFamily="18" charset="0"/>
            </a:endParaRPr>
          </a:p>
          <a:p>
            <a:pPr eaLnBrk="0" fontAlgn="base" hangingPunct="0">
              <a:lnSpc>
                <a:spcPct val="200000"/>
              </a:lnSpc>
              <a:spcBef>
                <a:spcPct val="0"/>
              </a:spcBef>
              <a:spcAft>
                <a:spcPct val="0"/>
              </a:spcAft>
              <a:buFontTx/>
              <a:buChar char="•"/>
            </a:pPr>
            <a:r>
              <a:rPr lang="en-US" altLang="en-US" sz="2400" b="1" dirty="0">
                <a:solidFill>
                  <a:schemeClr val="bg1">
                    <a:lumMod val="95000"/>
                  </a:schemeClr>
                </a:solidFill>
                <a:latin typeface="Times New Roman" panose="02020603050405020304" pitchFamily="18" charset="0"/>
                <a:cs typeface="Times New Roman" panose="02020603050405020304" pitchFamily="18" charset="0"/>
              </a:rPr>
              <a:t>Prediction Table:</a:t>
            </a:r>
          </a:p>
          <a:p>
            <a:pPr lvl="1" eaLnBrk="0" fontAlgn="base" hangingPunct="0">
              <a:lnSpc>
                <a:spcPct val="200000"/>
              </a:lnSpc>
              <a:spcBef>
                <a:spcPct val="0"/>
              </a:spcBef>
              <a:spcAft>
                <a:spcPct val="0"/>
              </a:spcAft>
              <a:buFontTx/>
              <a:buChar char="•"/>
            </a:pPr>
            <a:r>
              <a:rPr lang="en-US" altLang="en-US" sz="2400" b="1" dirty="0" err="1">
                <a:solidFill>
                  <a:schemeClr val="bg1">
                    <a:lumMod val="95000"/>
                  </a:schemeClr>
                </a:solidFill>
                <a:latin typeface="Times New Roman" panose="02020603050405020304" pitchFamily="18" charset="0"/>
                <a:cs typeface="Times New Roman" panose="02020603050405020304" pitchFamily="18" charset="0"/>
              </a:rPr>
              <a:t>PredictionID</a:t>
            </a:r>
            <a:r>
              <a:rPr lang="en-US" altLang="en-US" sz="2400" b="1" dirty="0">
                <a:solidFill>
                  <a:schemeClr val="bg1">
                    <a:lumMod val="95000"/>
                  </a:schemeClr>
                </a:solidFill>
                <a:latin typeface="Times New Roman" panose="02020603050405020304" pitchFamily="18" charset="0"/>
                <a:cs typeface="Times New Roman" panose="02020603050405020304" pitchFamily="18" charset="0"/>
              </a:rPr>
              <a:t> (PK), </a:t>
            </a:r>
            <a:r>
              <a:rPr lang="en-US" altLang="en-US" sz="2400" b="1" dirty="0" err="1">
                <a:solidFill>
                  <a:schemeClr val="bg1">
                    <a:lumMod val="95000"/>
                  </a:schemeClr>
                </a:solidFill>
                <a:latin typeface="Times New Roman" panose="02020603050405020304" pitchFamily="18" charset="0"/>
                <a:cs typeface="Times New Roman" panose="02020603050405020304" pitchFamily="18" charset="0"/>
              </a:rPr>
              <a:t>PatientID</a:t>
            </a:r>
            <a:r>
              <a:rPr lang="en-US" altLang="en-US" sz="2400" b="1" dirty="0">
                <a:solidFill>
                  <a:schemeClr val="bg1">
                    <a:lumMod val="95000"/>
                  </a:schemeClr>
                </a:solidFill>
                <a:latin typeface="Times New Roman" panose="02020603050405020304" pitchFamily="18" charset="0"/>
                <a:cs typeface="Times New Roman" panose="02020603050405020304" pitchFamily="18" charset="0"/>
              </a:rPr>
              <a:t> (FK), </a:t>
            </a:r>
            <a:r>
              <a:rPr lang="en-US" altLang="en-US" sz="2400" b="1" dirty="0" err="1">
                <a:solidFill>
                  <a:schemeClr val="bg1">
                    <a:lumMod val="95000"/>
                  </a:schemeClr>
                </a:solidFill>
                <a:latin typeface="Times New Roman" panose="02020603050405020304" pitchFamily="18" charset="0"/>
                <a:cs typeface="Times New Roman" panose="02020603050405020304" pitchFamily="18" charset="0"/>
              </a:rPr>
              <a:t>ClinicalDataID</a:t>
            </a:r>
            <a:r>
              <a:rPr lang="en-US" altLang="en-US" sz="2400" b="1" dirty="0">
                <a:solidFill>
                  <a:schemeClr val="bg1">
                    <a:lumMod val="95000"/>
                  </a:schemeClr>
                </a:solidFill>
                <a:latin typeface="Times New Roman" panose="02020603050405020304" pitchFamily="18" charset="0"/>
                <a:cs typeface="Times New Roman" panose="02020603050405020304" pitchFamily="18" charset="0"/>
              </a:rPr>
              <a:t> (FK), </a:t>
            </a:r>
            <a:r>
              <a:rPr lang="en-US" altLang="en-US" sz="2400" b="1" dirty="0" err="1">
                <a:solidFill>
                  <a:schemeClr val="bg1">
                    <a:lumMod val="95000"/>
                  </a:schemeClr>
                </a:solidFill>
                <a:latin typeface="Times New Roman" panose="02020603050405020304" pitchFamily="18" charset="0"/>
                <a:cs typeface="Times New Roman" panose="02020603050405020304" pitchFamily="18" charset="0"/>
              </a:rPr>
              <a:t>PredictionResult</a:t>
            </a:r>
            <a:r>
              <a:rPr lang="en-US" altLang="en-US" sz="2400" b="1" dirty="0">
                <a:solidFill>
                  <a:schemeClr val="bg1">
                    <a:lumMod val="95000"/>
                  </a:schemeClr>
                </a:solidFill>
                <a:latin typeface="Times New Roman" panose="02020603050405020304" pitchFamily="18" charset="0"/>
                <a:cs typeface="Times New Roman" panose="02020603050405020304" pitchFamily="18" charset="0"/>
              </a:rPr>
              <a:t>, </a:t>
            </a:r>
            <a:r>
              <a:rPr lang="en-US" altLang="en-US" sz="2400" b="1" dirty="0" err="1">
                <a:solidFill>
                  <a:schemeClr val="bg1">
                    <a:lumMod val="95000"/>
                  </a:schemeClr>
                </a:solidFill>
                <a:latin typeface="Times New Roman" panose="02020603050405020304" pitchFamily="18" charset="0"/>
                <a:cs typeface="Times New Roman" panose="02020603050405020304" pitchFamily="18" charset="0"/>
              </a:rPr>
              <a:t>ConfidenceScore</a:t>
            </a:r>
            <a:r>
              <a:rPr lang="en-US" altLang="en-US" sz="2400" b="1" dirty="0">
                <a:solidFill>
                  <a:schemeClr val="bg1">
                    <a:lumMod val="95000"/>
                  </a:schemeClr>
                </a:solidFill>
                <a:latin typeface="Times New Roman" panose="02020603050405020304" pitchFamily="18" charset="0"/>
                <a:cs typeface="Times New Roman" panose="02020603050405020304" pitchFamily="18" charset="0"/>
              </a:rPr>
              <a:t>, Timestamp</a:t>
            </a:r>
          </a:p>
          <a:p>
            <a:pPr eaLnBrk="0" fontAlgn="base" hangingPunct="0">
              <a:lnSpc>
                <a:spcPct val="200000"/>
              </a:lnSpc>
              <a:spcBef>
                <a:spcPct val="0"/>
              </a:spcBef>
              <a:spcAft>
                <a:spcPct val="0"/>
              </a:spcAft>
              <a:buFontTx/>
              <a:buChar char="•"/>
            </a:pPr>
            <a:endParaRPr lang="en-US" altLang="en-US" sz="2400" b="1" dirty="0">
              <a:solidFill>
                <a:schemeClr val="bg1">
                  <a:lumMod val="9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9180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563E38-680E-2385-BD62-4193EA171B2B}"/>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8B8C03DD-1C44-2993-0FF5-7DF04164F140}"/>
              </a:ext>
            </a:extLst>
          </p:cNvPr>
          <p:cNvSpPr/>
          <p:nvPr/>
        </p:nvSpPr>
        <p:spPr>
          <a:xfrm>
            <a:off x="-1276231" y="1781027"/>
            <a:ext cx="7556421" cy="1417558"/>
          </a:xfrm>
          <a:prstGeom prst="rect">
            <a:avLst/>
          </a:prstGeom>
          <a:noFill/>
          <a:ln/>
        </p:spPr>
        <p:txBody>
          <a:bodyPr wrap="square" lIns="0" tIns="0" rIns="0" bIns="0" rtlCol="0" anchor="t"/>
          <a:lstStyle/>
          <a:p>
            <a:pPr marL="0" indent="0" algn="ctr">
              <a:lnSpc>
                <a:spcPts val="5550"/>
              </a:lnSpc>
              <a:buNone/>
            </a:pPr>
            <a:r>
              <a:rPr lang="en-US" sz="4450" b="1" u="sng" dirty="0">
                <a:solidFill>
                  <a:srgbClr val="F2F0F4"/>
                </a:solidFill>
                <a:latin typeface="Montserrat" pitchFamily="34" charset="0"/>
                <a:ea typeface="Montserrat" pitchFamily="34" charset="-122"/>
                <a:cs typeface="Montserrat" pitchFamily="34" charset="-120"/>
              </a:rPr>
              <a:t>ABSTRACT</a:t>
            </a:r>
            <a:endParaRPr lang="en-US" sz="4450" b="1" u="sng" dirty="0"/>
          </a:p>
        </p:txBody>
      </p:sp>
      <p:sp>
        <p:nvSpPr>
          <p:cNvPr id="4" name="Text 1">
            <a:extLst>
              <a:ext uri="{FF2B5EF4-FFF2-40B4-BE49-F238E27FC236}">
                <a16:creationId xmlns:a16="http://schemas.microsoft.com/office/drawing/2014/main" id="{1ECA6770-F41C-DC6A-8DE7-EF144E207567}"/>
              </a:ext>
            </a:extLst>
          </p:cNvPr>
          <p:cNvSpPr/>
          <p:nvPr/>
        </p:nvSpPr>
        <p:spPr>
          <a:xfrm>
            <a:off x="793791" y="2987634"/>
            <a:ext cx="7556421" cy="2434219"/>
          </a:xfrm>
          <a:prstGeom prst="rect">
            <a:avLst/>
          </a:prstGeom>
          <a:noFill/>
          <a:ln/>
        </p:spPr>
        <p:txBody>
          <a:bodyPr wrap="square" lIns="0" tIns="0" rIns="0" bIns="0" rtlCol="0" anchor="t"/>
          <a:lstStyle/>
          <a:p>
            <a:endParaRPr lang="en-US" sz="2000" dirty="0">
              <a:solidFill>
                <a:schemeClr val="bg1"/>
              </a:solidFill>
            </a:endParaRPr>
          </a:p>
          <a:p>
            <a:r>
              <a:rPr lang="en-US" sz="2000" dirty="0">
                <a:solidFill>
                  <a:schemeClr val="bg1"/>
                </a:solidFill>
              </a:rPr>
              <a:t>Early detection of heart disease saves lives and improves health. Using a dataset with factors like age, gender, BMI, and cholesterol, we have to test various machine learning models to identify those at risk. The best model will be integrated into a user-friendly </a:t>
            </a:r>
            <a:r>
              <a:rPr lang="en-US" sz="2000" dirty="0" err="1">
                <a:solidFill>
                  <a:schemeClr val="bg1"/>
                </a:solidFill>
              </a:rPr>
              <a:t>Streamlit</a:t>
            </a:r>
            <a:r>
              <a:rPr lang="en-US" sz="2000" dirty="0">
                <a:solidFill>
                  <a:schemeClr val="bg1"/>
                </a:solidFill>
              </a:rPr>
              <a:t> app, enabling instant risk predictions. This tool supports early diagnosis and better heart health management.</a:t>
            </a:r>
          </a:p>
        </p:txBody>
      </p:sp>
      <p:sp>
        <p:nvSpPr>
          <p:cNvPr id="6" name="Rectangle 5">
            <a:extLst>
              <a:ext uri="{FF2B5EF4-FFF2-40B4-BE49-F238E27FC236}">
                <a16:creationId xmlns:a16="http://schemas.microsoft.com/office/drawing/2014/main" id="{0DE7FC24-3DEB-814E-B318-34740749CF4B}"/>
              </a:ext>
            </a:extLst>
          </p:cNvPr>
          <p:cNvSpPr/>
          <p:nvPr/>
        </p:nvSpPr>
        <p:spPr>
          <a:xfrm>
            <a:off x="12263718" y="7110805"/>
            <a:ext cx="2366682" cy="1118795"/>
          </a:xfrm>
          <a:prstGeom prst="rect">
            <a:avLst/>
          </a:prstGeom>
          <a:solidFill>
            <a:srgbClr val="0D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27A1B392-2F0F-2FF4-A972-3C9B871CE976}"/>
              </a:ext>
            </a:extLst>
          </p:cNvPr>
          <p:cNvPicPr>
            <a:picLocks noChangeAspect="1"/>
          </p:cNvPicPr>
          <p:nvPr/>
        </p:nvPicPr>
        <p:blipFill>
          <a:blip r:embed="rId3"/>
          <a:stretch>
            <a:fillRect/>
          </a:stretch>
        </p:blipFill>
        <p:spPr>
          <a:xfrm>
            <a:off x="9144000" y="-137161"/>
            <a:ext cx="5588000" cy="8490857"/>
          </a:xfrm>
          <a:prstGeom prst="rect">
            <a:avLst/>
          </a:prstGeom>
        </p:spPr>
      </p:pic>
    </p:spTree>
    <p:extLst>
      <p:ext uri="{BB962C8B-B14F-4D97-AF65-F5344CB8AC3E}">
        <p14:creationId xmlns:p14="http://schemas.microsoft.com/office/powerpoint/2010/main" val="2687759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377371" y="-116114"/>
            <a:ext cx="15254514" cy="2776446"/>
          </a:xfrm>
          <a:prstGeom prst="rect">
            <a:avLst/>
          </a:prstGeom>
        </p:spPr>
      </p:pic>
      <p:sp>
        <p:nvSpPr>
          <p:cNvPr id="3" name="Text 0"/>
          <p:cNvSpPr/>
          <p:nvPr/>
        </p:nvSpPr>
        <p:spPr>
          <a:xfrm>
            <a:off x="744855" y="3415308"/>
            <a:ext cx="5320784" cy="665083"/>
          </a:xfrm>
          <a:prstGeom prst="rect">
            <a:avLst/>
          </a:prstGeom>
          <a:noFill/>
          <a:ln/>
        </p:spPr>
        <p:txBody>
          <a:bodyPr wrap="none" lIns="0" tIns="0" rIns="0" bIns="0" rtlCol="0" anchor="t"/>
          <a:lstStyle/>
          <a:p>
            <a:pPr marL="0" indent="0">
              <a:lnSpc>
                <a:spcPts val="5200"/>
              </a:lnSpc>
              <a:buNone/>
            </a:pPr>
            <a:r>
              <a:rPr lang="en-US" sz="4150" b="1" dirty="0">
                <a:solidFill>
                  <a:srgbClr val="F2F0F4"/>
                </a:solidFill>
                <a:latin typeface="Montserrat" pitchFamily="34" charset="0"/>
                <a:ea typeface="Montserrat" pitchFamily="34" charset="-122"/>
                <a:cs typeface="Montserrat" pitchFamily="34" charset="-120"/>
              </a:rPr>
              <a:t>Feasibility Study</a:t>
            </a:r>
            <a:endParaRPr lang="en-US" sz="4150" b="1" dirty="0"/>
          </a:p>
        </p:txBody>
      </p:sp>
      <p:sp>
        <p:nvSpPr>
          <p:cNvPr id="4" name="Shape 1"/>
          <p:cNvSpPr/>
          <p:nvPr/>
        </p:nvSpPr>
        <p:spPr>
          <a:xfrm>
            <a:off x="744855" y="4639032"/>
            <a:ext cx="478869" cy="478869"/>
          </a:xfrm>
          <a:prstGeom prst="roundRect">
            <a:avLst>
              <a:gd name="adj" fmla="val 18667"/>
            </a:avLst>
          </a:prstGeom>
          <a:solidFill>
            <a:srgbClr val="31136C"/>
          </a:solidFill>
          <a:ln w="7620">
            <a:solidFill>
              <a:srgbClr val="4A2C85"/>
            </a:solidFill>
            <a:prstDash val="solid"/>
          </a:ln>
        </p:spPr>
      </p:sp>
      <p:sp>
        <p:nvSpPr>
          <p:cNvPr id="5" name="Text 2"/>
          <p:cNvSpPr/>
          <p:nvPr/>
        </p:nvSpPr>
        <p:spPr>
          <a:xfrm>
            <a:off x="926663" y="4747832"/>
            <a:ext cx="115253" cy="319207"/>
          </a:xfrm>
          <a:prstGeom prst="rect">
            <a:avLst/>
          </a:prstGeom>
          <a:noFill/>
          <a:ln/>
        </p:spPr>
        <p:txBody>
          <a:bodyPr wrap="none" lIns="0" tIns="0" rIns="0" bIns="0" rtlCol="0" anchor="t"/>
          <a:lstStyle/>
          <a:p>
            <a:pPr marL="0" indent="0" algn="ctr">
              <a:lnSpc>
                <a:spcPts val="2500"/>
              </a:lnSpc>
              <a:buNone/>
            </a:pPr>
            <a:r>
              <a:rPr lang="en-US" sz="2500" dirty="0">
                <a:solidFill>
                  <a:srgbClr val="DCD7E5"/>
                </a:solidFill>
                <a:latin typeface="Montserrat" pitchFamily="34" charset="0"/>
                <a:ea typeface="Montserrat" pitchFamily="34" charset="-122"/>
                <a:cs typeface="Montserrat" pitchFamily="34" charset="-120"/>
              </a:rPr>
              <a:t>1</a:t>
            </a:r>
            <a:endParaRPr lang="en-US" sz="2500" dirty="0"/>
          </a:p>
        </p:txBody>
      </p:sp>
      <p:sp>
        <p:nvSpPr>
          <p:cNvPr id="6" name="Text 3"/>
          <p:cNvSpPr/>
          <p:nvPr/>
        </p:nvSpPr>
        <p:spPr>
          <a:xfrm>
            <a:off x="1436489" y="4639032"/>
            <a:ext cx="2660333" cy="332423"/>
          </a:xfrm>
          <a:prstGeom prst="rect">
            <a:avLst/>
          </a:prstGeom>
          <a:noFill/>
          <a:ln/>
        </p:spPr>
        <p:txBody>
          <a:bodyPr wrap="none" lIns="0" tIns="0" rIns="0" bIns="0" rtlCol="0" anchor="t"/>
          <a:lstStyle/>
          <a:p>
            <a:pPr marL="0" indent="0">
              <a:lnSpc>
                <a:spcPts val="2600"/>
              </a:lnSpc>
              <a:buNone/>
            </a:pPr>
            <a:r>
              <a:rPr lang="en-US" sz="2050" b="1" u="sng" dirty="0">
                <a:solidFill>
                  <a:srgbClr val="DCD7E5"/>
                </a:solidFill>
                <a:latin typeface="Montserrat" pitchFamily="34" charset="0"/>
                <a:ea typeface="Montserrat" pitchFamily="34" charset="-122"/>
                <a:cs typeface="Montserrat" pitchFamily="34" charset="-120"/>
              </a:rPr>
              <a:t>Objective</a:t>
            </a:r>
            <a:endParaRPr lang="en-US" sz="2050" b="1" u="sng" dirty="0"/>
          </a:p>
        </p:txBody>
      </p:sp>
      <p:sp>
        <p:nvSpPr>
          <p:cNvPr id="7" name="Text 4"/>
          <p:cNvSpPr/>
          <p:nvPr/>
        </p:nvSpPr>
        <p:spPr>
          <a:xfrm>
            <a:off x="1436489" y="5099090"/>
            <a:ext cx="5457797" cy="2043113"/>
          </a:xfrm>
          <a:prstGeom prst="rect">
            <a:avLst/>
          </a:prstGeom>
          <a:noFill/>
          <a:ln/>
        </p:spPr>
        <p:txBody>
          <a:bodyPr wrap="square" lIns="0" tIns="0" rIns="0" bIns="0" rtlCol="0" anchor="t"/>
          <a:lstStyle/>
          <a:p>
            <a:pPr marL="0" indent="0">
              <a:lnSpc>
                <a:spcPts val="2650"/>
              </a:lnSpc>
              <a:buNone/>
            </a:pPr>
            <a:r>
              <a:rPr lang="en-US" dirty="0">
                <a:solidFill>
                  <a:schemeClr val="bg1"/>
                </a:solidFill>
              </a:rPr>
              <a:t>To develop a machine learning-based system and </a:t>
            </a:r>
            <a:r>
              <a:rPr lang="en-US" dirty="0" err="1">
                <a:solidFill>
                  <a:schemeClr val="bg1"/>
                </a:solidFill>
              </a:rPr>
              <a:t>Streamlit</a:t>
            </a:r>
            <a:r>
              <a:rPr lang="en-US" dirty="0">
                <a:solidFill>
                  <a:schemeClr val="bg1"/>
                </a:solidFill>
              </a:rPr>
              <a:t> app for predicting heart disease, enabling real-time, accurate, and cost-effective diagnosis to support early intervention.</a:t>
            </a:r>
          </a:p>
        </p:txBody>
      </p:sp>
      <p:sp>
        <p:nvSpPr>
          <p:cNvPr id="8" name="Shape 5"/>
          <p:cNvSpPr/>
          <p:nvPr/>
        </p:nvSpPr>
        <p:spPr>
          <a:xfrm>
            <a:off x="8278178" y="4639032"/>
            <a:ext cx="478869" cy="478869"/>
          </a:xfrm>
          <a:prstGeom prst="roundRect">
            <a:avLst>
              <a:gd name="adj" fmla="val 18667"/>
            </a:avLst>
          </a:prstGeom>
          <a:solidFill>
            <a:srgbClr val="31136C"/>
          </a:solidFill>
          <a:ln w="7620">
            <a:solidFill>
              <a:srgbClr val="4A2C85"/>
            </a:solidFill>
            <a:prstDash val="solid"/>
          </a:ln>
        </p:spPr>
      </p:sp>
      <p:sp>
        <p:nvSpPr>
          <p:cNvPr id="9" name="Text 6"/>
          <p:cNvSpPr/>
          <p:nvPr/>
        </p:nvSpPr>
        <p:spPr>
          <a:xfrm>
            <a:off x="8426887" y="4762346"/>
            <a:ext cx="181332" cy="319207"/>
          </a:xfrm>
          <a:prstGeom prst="rect">
            <a:avLst/>
          </a:prstGeom>
          <a:noFill/>
          <a:ln/>
        </p:spPr>
        <p:txBody>
          <a:bodyPr wrap="none" lIns="0" tIns="0" rIns="0" bIns="0" rtlCol="0" anchor="t"/>
          <a:lstStyle/>
          <a:p>
            <a:pPr marL="0" indent="0" algn="ctr">
              <a:lnSpc>
                <a:spcPts val="2500"/>
              </a:lnSpc>
              <a:buNone/>
            </a:pPr>
            <a:r>
              <a:rPr lang="en-US" sz="2500" dirty="0">
                <a:solidFill>
                  <a:srgbClr val="DCD7E5"/>
                </a:solidFill>
                <a:latin typeface="Montserrat" pitchFamily="34" charset="0"/>
                <a:ea typeface="Montserrat" pitchFamily="34" charset="-122"/>
                <a:cs typeface="Montserrat" pitchFamily="34" charset="-120"/>
              </a:rPr>
              <a:t>2</a:t>
            </a:r>
            <a:endParaRPr lang="en-US" sz="2500" dirty="0"/>
          </a:p>
        </p:txBody>
      </p:sp>
      <p:sp>
        <p:nvSpPr>
          <p:cNvPr id="10" name="Text 7"/>
          <p:cNvSpPr/>
          <p:nvPr/>
        </p:nvSpPr>
        <p:spPr>
          <a:xfrm>
            <a:off x="8969812" y="4639032"/>
            <a:ext cx="3443764" cy="332423"/>
          </a:xfrm>
          <a:prstGeom prst="rect">
            <a:avLst/>
          </a:prstGeom>
          <a:noFill/>
          <a:ln/>
        </p:spPr>
        <p:txBody>
          <a:bodyPr wrap="none" lIns="0" tIns="0" rIns="0" bIns="0" rtlCol="0" anchor="t"/>
          <a:lstStyle/>
          <a:p>
            <a:pPr marL="0" indent="0">
              <a:lnSpc>
                <a:spcPts val="2600"/>
              </a:lnSpc>
              <a:buNone/>
            </a:pPr>
            <a:r>
              <a:rPr lang="en-US" sz="2050" b="1" u="sng" dirty="0">
                <a:solidFill>
                  <a:srgbClr val="DCD7E5"/>
                </a:solidFill>
                <a:latin typeface="Montserrat" pitchFamily="34" charset="0"/>
              </a:rPr>
              <a:t>Scope</a:t>
            </a:r>
            <a:endParaRPr lang="en-US" sz="2050" b="1" u="sng" dirty="0"/>
          </a:p>
        </p:txBody>
      </p:sp>
      <p:sp>
        <p:nvSpPr>
          <p:cNvPr id="11" name="Text 8"/>
          <p:cNvSpPr/>
          <p:nvPr/>
        </p:nvSpPr>
        <p:spPr>
          <a:xfrm>
            <a:off x="8969812" y="5099090"/>
            <a:ext cx="5277774" cy="2043113"/>
          </a:xfrm>
          <a:prstGeom prst="rect">
            <a:avLst/>
          </a:prstGeom>
          <a:noFill/>
          <a:ln/>
        </p:spPr>
        <p:txBody>
          <a:bodyPr wrap="square" lIns="0" tIns="0" rIns="0" bIns="0" rtlCol="0" anchor="t"/>
          <a:lstStyle/>
          <a:p>
            <a:pPr marL="0" indent="0">
              <a:lnSpc>
                <a:spcPts val="2650"/>
              </a:lnSpc>
              <a:buNone/>
            </a:pPr>
            <a:r>
              <a:rPr lang="en-US" dirty="0">
                <a:solidFill>
                  <a:schemeClr val="bg1"/>
                </a:solidFill>
              </a:rPr>
              <a:t>The project aims to predict heart disease risk using clinical data and provide real-time results through a user-friendly web app.</a:t>
            </a:r>
          </a:p>
        </p:txBody>
      </p:sp>
      <p:sp>
        <p:nvSpPr>
          <p:cNvPr id="13" name="Text 10"/>
          <p:cNvSpPr/>
          <p:nvPr/>
        </p:nvSpPr>
        <p:spPr>
          <a:xfrm>
            <a:off x="12878753" y="4718804"/>
            <a:ext cx="180023" cy="319207"/>
          </a:xfrm>
          <a:prstGeom prst="rect">
            <a:avLst/>
          </a:prstGeom>
          <a:noFill/>
          <a:ln/>
        </p:spPr>
        <p:txBody>
          <a:bodyPr wrap="none" lIns="0" tIns="0" rIns="0" bIns="0" rtlCol="0" anchor="t"/>
          <a:lstStyle/>
          <a:p>
            <a:pPr marL="0" indent="0" algn="ctr">
              <a:lnSpc>
                <a:spcPts val="2500"/>
              </a:lnSpc>
              <a:buNone/>
            </a:pPr>
            <a:endParaRPr lang="en-US" sz="2500" dirty="0"/>
          </a:p>
        </p:txBody>
      </p:sp>
      <p:sp>
        <p:nvSpPr>
          <p:cNvPr id="16" name="Rectangle 15">
            <a:extLst>
              <a:ext uri="{FF2B5EF4-FFF2-40B4-BE49-F238E27FC236}">
                <a16:creationId xmlns:a16="http://schemas.microsoft.com/office/drawing/2014/main" id="{74BB0AF8-35F9-CC37-8954-A89491018B5D}"/>
              </a:ext>
            </a:extLst>
          </p:cNvPr>
          <p:cNvSpPr/>
          <p:nvPr/>
        </p:nvSpPr>
        <p:spPr>
          <a:xfrm>
            <a:off x="12263718" y="7110805"/>
            <a:ext cx="2366682" cy="1118795"/>
          </a:xfrm>
          <a:prstGeom prst="rect">
            <a:avLst/>
          </a:prstGeom>
          <a:solidFill>
            <a:srgbClr val="0D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089660"/>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F2F0F4"/>
                </a:solidFill>
                <a:latin typeface="Montserrat" pitchFamily="34" charset="0"/>
                <a:ea typeface="Montserrat" pitchFamily="34" charset="-122"/>
                <a:cs typeface="Montserrat" pitchFamily="34" charset="-120"/>
              </a:rPr>
              <a:t>Existing System</a:t>
            </a:r>
            <a:endParaRPr lang="en-US" sz="4450" b="1" dirty="0"/>
          </a:p>
        </p:txBody>
      </p:sp>
      <p:sp>
        <p:nvSpPr>
          <p:cNvPr id="3" name="Text 1"/>
          <p:cNvSpPr/>
          <p:nvPr/>
        </p:nvSpPr>
        <p:spPr>
          <a:xfrm>
            <a:off x="793791" y="2373988"/>
            <a:ext cx="2965490" cy="354330"/>
          </a:xfrm>
          <a:prstGeom prst="rect">
            <a:avLst/>
          </a:prstGeom>
          <a:noFill/>
          <a:ln/>
        </p:spPr>
        <p:txBody>
          <a:bodyPr wrap="none" lIns="0" tIns="0" rIns="0" bIns="0" rtlCol="0" anchor="t"/>
          <a:lstStyle/>
          <a:p>
            <a:pPr marL="0" indent="0">
              <a:lnSpc>
                <a:spcPts val="2750"/>
              </a:lnSpc>
              <a:buNone/>
            </a:pPr>
            <a:r>
              <a:rPr lang="en-US" sz="2200" b="1" u="sng" dirty="0">
                <a:solidFill>
                  <a:srgbClr val="F2F0F4"/>
                </a:solidFill>
                <a:latin typeface="Montserrat" pitchFamily="34" charset="0"/>
                <a:ea typeface="Montserrat" pitchFamily="34" charset="-122"/>
                <a:cs typeface="Montserrat" pitchFamily="34" charset="-120"/>
              </a:rPr>
              <a:t>Existing Diagnosis</a:t>
            </a:r>
            <a:endParaRPr lang="en-US" sz="2200" b="1" u="sng" dirty="0"/>
          </a:p>
        </p:txBody>
      </p:sp>
      <p:sp>
        <p:nvSpPr>
          <p:cNvPr id="4" name="Text 2"/>
          <p:cNvSpPr/>
          <p:nvPr/>
        </p:nvSpPr>
        <p:spPr>
          <a:xfrm>
            <a:off x="870030" y="2926357"/>
            <a:ext cx="5518110" cy="1908221"/>
          </a:xfrm>
          <a:prstGeom prst="rect">
            <a:avLst/>
          </a:prstGeom>
          <a:noFill/>
          <a:ln/>
        </p:spPr>
        <p:txBody>
          <a:bodyPr wrap="square" lIns="0" tIns="0" rIns="0" bIns="0" rtlCol="0" anchor="t"/>
          <a:lstStyle/>
          <a:p>
            <a:pPr marL="0" indent="0">
              <a:lnSpc>
                <a:spcPts val="2850"/>
              </a:lnSpc>
              <a:buNone/>
            </a:pPr>
            <a:r>
              <a:rPr lang="en-US" dirty="0">
                <a:solidFill>
                  <a:schemeClr val="bg1"/>
                </a:solidFill>
              </a:rPr>
              <a:t>Traditional heart disease diagnosis involves clinical exams, medical history, and tests like EKGs and blood work, relying on expert interpretation and taking time.</a:t>
            </a:r>
          </a:p>
        </p:txBody>
      </p:sp>
      <p:sp>
        <p:nvSpPr>
          <p:cNvPr id="5" name="Text 3"/>
          <p:cNvSpPr/>
          <p:nvPr/>
        </p:nvSpPr>
        <p:spPr>
          <a:xfrm>
            <a:off x="793791" y="5069722"/>
            <a:ext cx="4263390" cy="354330"/>
          </a:xfrm>
          <a:prstGeom prst="rect">
            <a:avLst/>
          </a:prstGeom>
          <a:noFill/>
          <a:ln/>
        </p:spPr>
        <p:txBody>
          <a:bodyPr wrap="none" lIns="0" tIns="0" rIns="0" bIns="0" rtlCol="0" anchor="t"/>
          <a:lstStyle/>
          <a:p>
            <a:pPr marL="0" indent="0">
              <a:lnSpc>
                <a:spcPts val="2750"/>
              </a:lnSpc>
              <a:buNone/>
            </a:pPr>
            <a:r>
              <a:rPr lang="en-US" sz="2200" b="1" u="sng" dirty="0">
                <a:solidFill>
                  <a:srgbClr val="F2F0F4"/>
                </a:solidFill>
                <a:latin typeface="Montserrat" pitchFamily="34" charset="0"/>
                <a:ea typeface="Montserrat" pitchFamily="34" charset="-122"/>
                <a:cs typeface="Montserrat" pitchFamily="34" charset="-120"/>
              </a:rPr>
              <a:t>Limitations of Existing System</a:t>
            </a:r>
            <a:endParaRPr lang="en-US" sz="2200" b="1" u="sng" dirty="0"/>
          </a:p>
        </p:txBody>
      </p:sp>
      <p:sp>
        <p:nvSpPr>
          <p:cNvPr id="6" name="Text 4"/>
          <p:cNvSpPr/>
          <p:nvPr/>
        </p:nvSpPr>
        <p:spPr>
          <a:xfrm>
            <a:off x="793790" y="5659195"/>
            <a:ext cx="5518110" cy="1451610"/>
          </a:xfrm>
          <a:prstGeom prst="rect">
            <a:avLst/>
          </a:prstGeom>
          <a:noFill/>
          <a:ln/>
        </p:spPr>
        <p:txBody>
          <a:bodyPr wrap="square" lIns="0" tIns="0" rIns="0" bIns="0" rtlCol="0" anchor="t"/>
          <a:lstStyle/>
          <a:p>
            <a:pPr marL="0" indent="0">
              <a:lnSpc>
                <a:spcPts val="2850"/>
              </a:lnSpc>
              <a:buNone/>
            </a:pPr>
            <a:r>
              <a:rPr lang="en-US" dirty="0">
                <a:solidFill>
                  <a:schemeClr val="bg1"/>
                </a:solidFill>
              </a:rPr>
              <a:t>Traditional methods are resource-intensive, less accessible, and prone to delays and diagnostic errors due to subjective interpretation.</a:t>
            </a:r>
          </a:p>
        </p:txBody>
      </p:sp>
      <p:sp>
        <p:nvSpPr>
          <p:cNvPr id="7" name="Rectangle 6">
            <a:extLst>
              <a:ext uri="{FF2B5EF4-FFF2-40B4-BE49-F238E27FC236}">
                <a16:creationId xmlns:a16="http://schemas.microsoft.com/office/drawing/2014/main" id="{176F2149-D125-6591-EDBF-25B572B48FB4}"/>
              </a:ext>
            </a:extLst>
          </p:cNvPr>
          <p:cNvSpPr/>
          <p:nvPr/>
        </p:nvSpPr>
        <p:spPr>
          <a:xfrm>
            <a:off x="12263718" y="7110805"/>
            <a:ext cx="2366682" cy="1118795"/>
          </a:xfrm>
          <a:prstGeom prst="rect">
            <a:avLst/>
          </a:prstGeom>
          <a:solidFill>
            <a:srgbClr val="0D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6E19BCCF-ED3C-4051-D664-3D0F93E1DC12}"/>
              </a:ext>
            </a:extLst>
          </p:cNvPr>
          <p:cNvSpPr/>
          <p:nvPr/>
        </p:nvSpPr>
        <p:spPr>
          <a:xfrm>
            <a:off x="12263718" y="7110805"/>
            <a:ext cx="2366682" cy="1118795"/>
          </a:xfrm>
          <a:prstGeom prst="rect">
            <a:avLst/>
          </a:prstGeom>
          <a:solidFill>
            <a:srgbClr val="0D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Image 0">
            <a:extLst>
              <a:ext uri="{FF2B5EF4-FFF2-40B4-BE49-F238E27FC236}">
                <a16:creationId xmlns:a16="http://schemas.microsoft.com/office/drawing/2014/main" id="{614E8270-331F-DE2C-4AF9-1FB8309B67E4}"/>
              </a:ext>
            </a:extLst>
          </p:cNvPr>
          <p:cNvPicPr>
            <a:picLocks noChangeAspect="1"/>
          </p:cNvPicPr>
          <p:nvPr/>
        </p:nvPicPr>
        <p:blipFill>
          <a:blip r:embed="rId3"/>
          <a:stretch>
            <a:fillRect/>
          </a:stretch>
        </p:blipFill>
        <p:spPr>
          <a:xfrm>
            <a:off x="9144000" y="-232229"/>
            <a:ext cx="5670590" cy="869405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333829" y="-130629"/>
            <a:ext cx="15196458" cy="2952887"/>
          </a:xfrm>
          <a:prstGeom prst="rect">
            <a:avLst/>
          </a:prstGeom>
        </p:spPr>
      </p:pic>
      <p:sp>
        <p:nvSpPr>
          <p:cNvPr id="3" name="Text 0"/>
          <p:cNvSpPr/>
          <p:nvPr/>
        </p:nvSpPr>
        <p:spPr>
          <a:xfrm>
            <a:off x="790218" y="3443049"/>
            <a:ext cx="8442246" cy="705564"/>
          </a:xfrm>
          <a:prstGeom prst="rect">
            <a:avLst/>
          </a:prstGeom>
          <a:noFill/>
          <a:ln/>
        </p:spPr>
        <p:txBody>
          <a:bodyPr wrap="none" lIns="0" tIns="0" rIns="0" bIns="0" rtlCol="0" anchor="t"/>
          <a:lstStyle/>
          <a:p>
            <a:pPr marL="0" indent="0">
              <a:lnSpc>
                <a:spcPts val="5550"/>
              </a:lnSpc>
              <a:buNone/>
            </a:pPr>
            <a:r>
              <a:rPr lang="en-US" sz="4400" b="1" dirty="0">
                <a:solidFill>
                  <a:srgbClr val="F2F0F4"/>
                </a:solidFill>
                <a:latin typeface="Montserrat" pitchFamily="34" charset="0"/>
                <a:ea typeface="Montserrat" pitchFamily="34" charset="-122"/>
                <a:cs typeface="Montserrat" pitchFamily="34" charset="-120"/>
              </a:rPr>
              <a:t>Drawbacks of Existing System</a:t>
            </a:r>
            <a:endParaRPr lang="en-US" sz="4400" b="1" dirty="0"/>
          </a:p>
        </p:txBody>
      </p:sp>
      <p:sp>
        <p:nvSpPr>
          <p:cNvPr id="4" name="Shape 1"/>
          <p:cNvSpPr/>
          <p:nvPr/>
        </p:nvSpPr>
        <p:spPr>
          <a:xfrm>
            <a:off x="790218" y="4487228"/>
            <a:ext cx="4199453" cy="3121462"/>
          </a:xfrm>
          <a:prstGeom prst="roundRect">
            <a:avLst>
              <a:gd name="adj" fmla="val 3038"/>
            </a:avLst>
          </a:prstGeom>
          <a:solidFill>
            <a:srgbClr val="31136C"/>
          </a:solidFill>
          <a:ln w="7620">
            <a:solidFill>
              <a:srgbClr val="4A2C85"/>
            </a:solidFill>
            <a:prstDash val="solid"/>
          </a:ln>
        </p:spPr>
      </p:sp>
      <p:sp>
        <p:nvSpPr>
          <p:cNvPr id="5" name="Text 2"/>
          <p:cNvSpPr/>
          <p:nvPr/>
        </p:nvSpPr>
        <p:spPr>
          <a:xfrm>
            <a:off x="1023580" y="4720590"/>
            <a:ext cx="3167301" cy="352663"/>
          </a:xfrm>
          <a:prstGeom prst="rect">
            <a:avLst/>
          </a:prstGeom>
          <a:noFill/>
          <a:ln/>
        </p:spPr>
        <p:txBody>
          <a:bodyPr wrap="none" lIns="0" tIns="0" rIns="0" bIns="0" rtlCol="0" anchor="t"/>
          <a:lstStyle/>
          <a:p>
            <a:pPr marL="0" indent="0">
              <a:lnSpc>
                <a:spcPts val="2750"/>
              </a:lnSpc>
              <a:buNone/>
            </a:pPr>
            <a:r>
              <a:rPr lang="en-IN" sz="2400" b="1" u="sng" dirty="0">
                <a:solidFill>
                  <a:schemeClr val="bg1"/>
                </a:solidFill>
              </a:rPr>
              <a:t>Limited Accessibility</a:t>
            </a:r>
            <a:endParaRPr lang="en-US" sz="2200" b="1" u="sng" dirty="0">
              <a:solidFill>
                <a:schemeClr val="bg1"/>
              </a:solidFill>
            </a:endParaRPr>
          </a:p>
        </p:txBody>
      </p:sp>
      <p:sp>
        <p:nvSpPr>
          <p:cNvPr id="6" name="Text 3"/>
          <p:cNvSpPr/>
          <p:nvPr/>
        </p:nvSpPr>
        <p:spPr>
          <a:xfrm>
            <a:off x="1023580" y="5452507"/>
            <a:ext cx="3732728" cy="1805583"/>
          </a:xfrm>
          <a:prstGeom prst="rect">
            <a:avLst/>
          </a:prstGeom>
          <a:noFill/>
          <a:ln/>
        </p:spPr>
        <p:txBody>
          <a:bodyPr wrap="square" lIns="0" tIns="0" rIns="0" bIns="0" rtlCol="0" anchor="t"/>
          <a:lstStyle/>
          <a:p>
            <a:pPr marL="0" indent="0">
              <a:lnSpc>
                <a:spcPts val="2800"/>
              </a:lnSpc>
              <a:buNone/>
            </a:pPr>
            <a:r>
              <a:rPr lang="en-US" dirty="0">
                <a:solidFill>
                  <a:schemeClr val="bg1"/>
                </a:solidFill>
              </a:rPr>
              <a:t>Not all healthcare settings, especially rural or low-resource areas, have access to necessary diagnostic tools</a:t>
            </a:r>
          </a:p>
        </p:txBody>
      </p:sp>
      <p:sp>
        <p:nvSpPr>
          <p:cNvPr id="7" name="Shape 4"/>
          <p:cNvSpPr/>
          <p:nvPr/>
        </p:nvSpPr>
        <p:spPr>
          <a:xfrm>
            <a:off x="5215414" y="4487228"/>
            <a:ext cx="4199453" cy="3121462"/>
          </a:xfrm>
          <a:prstGeom prst="roundRect">
            <a:avLst>
              <a:gd name="adj" fmla="val 3038"/>
            </a:avLst>
          </a:prstGeom>
          <a:solidFill>
            <a:srgbClr val="31136C"/>
          </a:solidFill>
          <a:ln w="7620">
            <a:solidFill>
              <a:srgbClr val="4A2C85"/>
            </a:solidFill>
            <a:prstDash val="solid"/>
          </a:ln>
        </p:spPr>
      </p:sp>
      <p:sp>
        <p:nvSpPr>
          <p:cNvPr id="8" name="Text 5"/>
          <p:cNvSpPr/>
          <p:nvPr/>
        </p:nvSpPr>
        <p:spPr>
          <a:xfrm>
            <a:off x="5448776" y="4720590"/>
            <a:ext cx="2822258" cy="352663"/>
          </a:xfrm>
          <a:prstGeom prst="rect">
            <a:avLst/>
          </a:prstGeom>
          <a:noFill/>
          <a:ln/>
        </p:spPr>
        <p:txBody>
          <a:bodyPr wrap="none" lIns="0" tIns="0" rIns="0" bIns="0" rtlCol="0" anchor="t"/>
          <a:lstStyle/>
          <a:p>
            <a:pPr>
              <a:lnSpc>
                <a:spcPts val="2750"/>
              </a:lnSpc>
            </a:pPr>
            <a:r>
              <a:rPr lang="en-US" sz="2400" b="1" u="sng" dirty="0">
                <a:solidFill>
                  <a:schemeClr val="bg1"/>
                </a:solidFill>
              </a:rPr>
              <a:t>Time Consuming</a:t>
            </a:r>
          </a:p>
        </p:txBody>
      </p:sp>
      <p:sp>
        <p:nvSpPr>
          <p:cNvPr id="9" name="Text 6"/>
          <p:cNvSpPr/>
          <p:nvPr/>
        </p:nvSpPr>
        <p:spPr>
          <a:xfrm>
            <a:off x="5448776" y="5411868"/>
            <a:ext cx="3783688" cy="2166699"/>
          </a:xfrm>
          <a:prstGeom prst="rect">
            <a:avLst/>
          </a:prstGeom>
          <a:noFill/>
          <a:ln/>
        </p:spPr>
        <p:txBody>
          <a:bodyPr wrap="square" lIns="0" tIns="0" rIns="0" bIns="0" rtlCol="0" anchor="t"/>
          <a:lstStyle/>
          <a:p>
            <a:pPr marL="0" indent="0">
              <a:lnSpc>
                <a:spcPts val="2800"/>
              </a:lnSpc>
              <a:buNone/>
            </a:pPr>
            <a:r>
              <a:rPr lang="en-US" dirty="0">
                <a:solidFill>
                  <a:schemeClr val="bg1"/>
                </a:solidFill>
              </a:rPr>
              <a:t>Traditional diagnostic tests and procedures take significant time, delaying diagnosis and treatment.</a:t>
            </a:r>
          </a:p>
        </p:txBody>
      </p:sp>
      <p:sp>
        <p:nvSpPr>
          <p:cNvPr id="10" name="Shape 7"/>
          <p:cNvSpPr/>
          <p:nvPr/>
        </p:nvSpPr>
        <p:spPr>
          <a:xfrm>
            <a:off x="9640610" y="4487228"/>
            <a:ext cx="4199453" cy="3121462"/>
          </a:xfrm>
          <a:prstGeom prst="roundRect">
            <a:avLst>
              <a:gd name="adj" fmla="val 3038"/>
            </a:avLst>
          </a:prstGeom>
          <a:solidFill>
            <a:srgbClr val="31136C"/>
          </a:solidFill>
          <a:ln w="7620">
            <a:solidFill>
              <a:srgbClr val="4A2C85"/>
            </a:solidFill>
            <a:prstDash val="solid"/>
          </a:ln>
        </p:spPr>
      </p:sp>
      <p:sp>
        <p:nvSpPr>
          <p:cNvPr id="11" name="Text 8"/>
          <p:cNvSpPr/>
          <p:nvPr/>
        </p:nvSpPr>
        <p:spPr>
          <a:xfrm>
            <a:off x="9873972" y="4720590"/>
            <a:ext cx="2822258" cy="352663"/>
          </a:xfrm>
          <a:prstGeom prst="rect">
            <a:avLst/>
          </a:prstGeom>
          <a:noFill/>
          <a:ln/>
        </p:spPr>
        <p:txBody>
          <a:bodyPr wrap="none" lIns="0" tIns="0" rIns="0" bIns="0" rtlCol="0" anchor="t"/>
          <a:lstStyle/>
          <a:p>
            <a:pPr>
              <a:lnSpc>
                <a:spcPts val="2750"/>
              </a:lnSpc>
            </a:pPr>
            <a:r>
              <a:rPr lang="en-US" sz="2400" b="1" u="sng" dirty="0">
                <a:solidFill>
                  <a:schemeClr val="bg1"/>
                </a:solidFill>
              </a:rPr>
              <a:t>High Cost</a:t>
            </a:r>
          </a:p>
        </p:txBody>
      </p:sp>
      <p:sp>
        <p:nvSpPr>
          <p:cNvPr id="12" name="Text 9"/>
          <p:cNvSpPr/>
          <p:nvPr/>
        </p:nvSpPr>
        <p:spPr>
          <a:xfrm>
            <a:off x="9874092" y="5411868"/>
            <a:ext cx="3732728" cy="1805583"/>
          </a:xfrm>
          <a:prstGeom prst="rect">
            <a:avLst/>
          </a:prstGeom>
          <a:noFill/>
          <a:ln/>
        </p:spPr>
        <p:txBody>
          <a:bodyPr wrap="square" lIns="0" tIns="0" rIns="0" bIns="0" rtlCol="0" anchor="t"/>
          <a:lstStyle/>
          <a:p>
            <a:pPr>
              <a:lnSpc>
                <a:spcPts val="2800"/>
              </a:lnSpc>
            </a:pPr>
            <a:r>
              <a:rPr lang="en-US" dirty="0">
                <a:solidFill>
                  <a:schemeClr val="bg1"/>
                </a:solidFill>
              </a:rPr>
              <a:t>Traditional diagnostic methods, including specialized tests and expert consultations, often incur high costs, making them less affordable for many.</a:t>
            </a:r>
          </a:p>
        </p:txBody>
      </p:sp>
      <p:sp>
        <p:nvSpPr>
          <p:cNvPr id="13" name="Rectangle 12">
            <a:extLst>
              <a:ext uri="{FF2B5EF4-FFF2-40B4-BE49-F238E27FC236}">
                <a16:creationId xmlns:a16="http://schemas.microsoft.com/office/drawing/2014/main" id="{7140427A-CBE5-582C-CE40-2DD22AC7E588}"/>
              </a:ext>
            </a:extLst>
          </p:cNvPr>
          <p:cNvSpPr/>
          <p:nvPr/>
        </p:nvSpPr>
        <p:spPr>
          <a:xfrm>
            <a:off x="12263718" y="7744064"/>
            <a:ext cx="2366682" cy="485536"/>
          </a:xfrm>
          <a:prstGeom prst="rect">
            <a:avLst/>
          </a:prstGeom>
          <a:solidFill>
            <a:srgbClr val="0D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30629" y="-203201"/>
            <a:ext cx="5617029" cy="8592457"/>
          </a:xfrm>
          <a:prstGeom prst="rect">
            <a:avLst/>
          </a:prstGeom>
        </p:spPr>
      </p:pic>
      <p:sp>
        <p:nvSpPr>
          <p:cNvPr id="3" name="Text 0"/>
          <p:cNvSpPr/>
          <p:nvPr/>
        </p:nvSpPr>
        <p:spPr>
          <a:xfrm>
            <a:off x="6226135" y="759857"/>
            <a:ext cx="5284113" cy="660440"/>
          </a:xfrm>
          <a:prstGeom prst="rect">
            <a:avLst/>
          </a:prstGeom>
          <a:noFill/>
          <a:ln/>
        </p:spPr>
        <p:txBody>
          <a:bodyPr wrap="none" lIns="0" tIns="0" rIns="0" bIns="0" rtlCol="0" anchor="t"/>
          <a:lstStyle/>
          <a:p>
            <a:pPr marL="0" indent="0">
              <a:lnSpc>
                <a:spcPts val="5200"/>
              </a:lnSpc>
              <a:buNone/>
            </a:pPr>
            <a:r>
              <a:rPr lang="en-US" sz="4150" b="1" dirty="0">
                <a:solidFill>
                  <a:srgbClr val="F2F0F4"/>
                </a:solidFill>
                <a:latin typeface="Montserrat" pitchFamily="34" charset="0"/>
                <a:ea typeface="Montserrat" pitchFamily="34" charset="-122"/>
                <a:cs typeface="Montserrat" pitchFamily="34" charset="-120"/>
              </a:rPr>
              <a:t>Proposed System</a:t>
            </a:r>
            <a:endParaRPr lang="en-US" sz="4150" b="1" dirty="0"/>
          </a:p>
        </p:txBody>
      </p:sp>
      <p:pic>
        <p:nvPicPr>
          <p:cNvPr id="4" name="Image 1" descr="preencoded.png"/>
          <p:cNvPicPr>
            <a:picLocks noChangeAspect="1"/>
          </p:cNvPicPr>
          <p:nvPr/>
        </p:nvPicPr>
        <p:blipFill>
          <a:blip r:embed="rId4"/>
          <a:stretch>
            <a:fillRect/>
          </a:stretch>
        </p:blipFill>
        <p:spPr>
          <a:xfrm>
            <a:off x="8868191" y="2542936"/>
            <a:ext cx="528399" cy="528399"/>
          </a:xfrm>
          <a:prstGeom prst="rect">
            <a:avLst/>
          </a:prstGeom>
        </p:spPr>
      </p:pic>
      <p:sp>
        <p:nvSpPr>
          <p:cNvPr id="5" name="Text 1"/>
          <p:cNvSpPr/>
          <p:nvPr/>
        </p:nvSpPr>
        <p:spPr>
          <a:xfrm>
            <a:off x="6226135" y="2476976"/>
            <a:ext cx="3673793" cy="660321"/>
          </a:xfrm>
          <a:prstGeom prst="rect">
            <a:avLst/>
          </a:prstGeom>
          <a:noFill/>
          <a:ln/>
        </p:spPr>
        <p:txBody>
          <a:bodyPr wrap="square" lIns="0" tIns="0" rIns="0" bIns="0" rtlCol="0" anchor="t"/>
          <a:lstStyle/>
          <a:p>
            <a:pPr marL="0" indent="0" algn="l">
              <a:lnSpc>
                <a:spcPts val="2600"/>
              </a:lnSpc>
              <a:buNone/>
            </a:pPr>
            <a:r>
              <a:rPr lang="en-US" sz="2050" b="1" dirty="0">
                <a:solidFill>
                  <a:srgbClr val="DCD7E5"/>
                </a:solidFill>
                <a:latin typeface="Montserrat" pitchFamily="34" charset="0"/>
                <a:ea typeface="Montserrat" pitchFamily="34" charset="-122"/>
                <a:cs typeface="Montserrat" pitchFamily="34" charset="-120"/>
              </a:rPr>
              <a:t>Machine Learning Algorithms</a:t>
            </a:r>
            <a:endParaRPr lang="en-US" sz="2050" b="1" dirty="0"/>
          </a:p>
        </p:txBody>
      </p:sp>
      <p:sp>
        <p:nvSpPr>
          <p:cNvPr id="6" name="Text 2"/>
          <p:cNvSpPr/>
          <p:nvPr/>
        </p:nvSpPr>
        <p:spPr>
          <a:xfrm>
            <a:off x="6226135" y="3264098"/>
            <a:ext cx="3673793" cy="1014413"/>
          </a:xfrm>
          <a:prstGeom prst="rect">
            <a:avLst/>
          </a:prstGeom>
          <a:noFill/>
          <a:ln/>
        </p:spPr>
        <p:txBody>
          <a:bodyPr wrap="square" lIns="0" tIns="0" rIns="0" bIns="0" rtlCol="0" anchor="t"/>
          <a:lstStyle/>
          <a:p>
            <a:pPr marL="0" indent="0" algn="l">
              <a:lnSpc>
                <a:spcPts val="2650"/>
              </a:lnSpc>
              <a:buNone/>
            </a:pPr>
            <a:r>
              <a:rPr lang="en-US" dirty="0">
                <a:solidFill>
                  <a:schemeClr val="bg1"/>
                </a:solidFill>
                <a:latin typeface="Heebo Light" pitchFamily="34" charset="0"/>
                <a:ea typeface="Heebo Light" pitchFamily="34" charset="-122"/>
                <a:cs typeface="Heebo Light" pitchFamily="34" charset="-120"/>
              </a:rPr>
              <a:t>We propose using machine learning algorithms to analyze patient data and predict the risk of heart disease.</a:t>
            </a:r>
            <a:endParaRPr lang="en-US" dirty="0">
              <a:solidFill>
                <a:schemeClr val="bg1"/>
              </a:solidFill>
            </a:endParaRPr>
          </a:p>
        </p:txBody>
      </p:sp>
      <p:pic>
        <p:nvPicPr>
          <p:cNvPr id="7" name="Image 2" descr="preencoded.png"/>
          <p:cNvPicPr>
            <a:picLocks noChangeAspect="1"/>
          </p:cNvPicPr>
          <p:nvPr/>
        </p:nvPicPr>
        <p:blipFill>
          <a:blip r:embed="rId5"/>
          <a:stretch>
            <a:fillRect/>
          </a:stretch>
        </p:blipFill>
        <p:spPr>
          <a:xfrm>
            <a:off x="12541984" y="2278736"/>
            <a:ext cx="528399" cy="528399"/>
          </a:xfrm>
          <a:prstGeom prst="rect">
            <a:avLst/>
          </a:prstGeom>
        </p:spPr>
      </p:pic>
      <p:sp>
        <p:nvSpPr>
          <p:cNvPr id="8" name="Text 3"/>
          <p:cNvSpPr/>
          <p:nvPr/>
        </p:nvSpPr>
        <p:spPr>
          <a:xfrm>
            <a:off x="10216872" y="2476976"/>
            <a:ext cx="2641997" cy="330160"/>
          </a:xfrm>
          <a:prstGeom prst="rect">
            <a:avLst/>
          </a:prstGeom>
          <a:noFill/>
          <a:ln/>
        </p:spPr>
        <p:txBody>
          <a:bodyPr wrap="none" lIns="0" tIns="0" rIns="0" bIns="0" rtlCol="0" anchor="t"/>
          <a:lstStyle/>
          <a:p>
            <a:pPr marL="0" indent="0" algn="l">
              <a:lnSpc>
                <a:spcPts val="2600"/>
              </a:lnSpc>
              <a:buNone/>
            </a:pPr>
            <a:r>
              <a:rPr lang="en-US" sz="2050" b="1" dirty="0">
                <a:solidFill>
                  <a:srgbClr val="DCD7E5"/>
                </a:solidFill>
                <a:latin typeface="Montserrat" pitchFamily="34" charset="0"/>
                <a:ea typeface="Montserrat" pitchFamily="34" charset="-122"/>
                <a:cs typeface="Montserrat" pitchFamily="34" charset="-120"/>
              </a:rPr>
              <a:t>Data Collection</a:t>
            </a:r>
            <a:endParaRPr lang="en-US" sz="2050" b="1" dirty="0"/>
          </a:p>
        </p:txBody>
      </p:sp>
      <p:sp>
        <p:nvSpPr>
          <p:cNvPr id="9" name="Text 4"/>
          <p:cNvSpPr/>
          <p:nvPr/>
        </p:nvSpPr>
        <p:spPr>
          <a:xfrm>
            <a:off x="10216872" y="2933938"/>
            <a:ext cx="3990737" cy="1352550"/>
          </a:xfrm>
          <a:prstGeom prst="rect">
            <a:avLst/>
          </a:prstGeom>
          <a:noFill/>
          <a:ln/>
        </p:spPr>
        <p:txBody>
          <a:bodyPr wrap="square" lIns="0" tIns="0" rIns="0" bIns="0" rtlCol="0" anchor="t"/>
          <a:lstStyle/>
          <a:p>
            <a:pPr>
              <a:lnSpc>
                <a:spcPts val="2650"/>
              </a:lnSpc>
            </a:pPr>
            <a:r>
              <a:rPr lang="en-US" dirty="0">
                <a:solidFill>
                  <a:schemeClr val="bg1"/>
                </a:solidFill>
                <a:latin typeface="Heebo Light" pitchFamily="34" charset="0"/>
                <a:cs typeface="Heebo Light" pitchFamily="34" charset="-120"/>
              </a:rPr>
              <a:t>The system will gather various data points from patients, including medical history, demographics, lifestyle habits, and lab test results.</a:t>
            </a:r>
          </a:p>
        </p:txBody>
      </p:sp>
      <p:pic>
        <p:nvPicPr>
          <p:cNvPr id="10" name="Image 3" descr="preencoded.png"/>
          <p:cNvPicPr>
            <a:picLocks noChangeAspect="1"/>
          </p:cNvPicPr>
          <p:nvPr/>
        </p:nvPicPr>
        <p:blipFill>
          <a:blip r:embed="rId6"/>
          <a:stretch>
            <a:fillRect/>
          </a:stretch>
        </p:blipFill>
        <p:spPr>
          <a:xfrm>
            <a:off x="9635727" y="4910291"/>
            <a:ext cx="528399" cy="528399"/>
          </a:xfrm>
          <a:prstGeom prst="rect">
            <a:avLst/>
          </a:prstGeom>
        </p:spPr>
      </p:pic>
      <p:sp>
        <p:nvSpPr>
          <p:cNvPr id="11" name="Text 5"/>
          <p:cNvSpPr/>
          <p:nvPr/>
        </p:nvSpPr>
        <p:spPr>
          <a:xfrm>
            <a:off x="8575000" y="5565492"/>
            <a:ext cx="2649855" cy="330160"/>
          </a:xfrm>
          <a:prstGeom prst="rect">
            <a:avLst/>
          </a:prstGeom>
          <a:noFill/>
          <a:ln/>
        </p:spPr>
        <p:txBody>
          <a:bodyPr wrap="none" lIns="0" tIns="0" rIns="0" bIns="0" rtlCol="0" anchor="t"/>
          <a:lstStyle/>
          <a:p>
            <a:pPr marL="0" indent="0" algn="l">
              <a:lnSpc>
                <a:spcPts val="2600"/>
              </a:lnSpc>
              <a:buNone/>
            </a:pPr>
            <a:r>
              <a:rPr lang="en-US" sz="2050" b="1" dirty="0">
                <a:solidFill>
                  <a:srgbClr val="DCD7E5"/>
                </a:solidFill>
                <a:latin typeface="Montserrat" pitchFamily="34" charset="0"/>
                <a:ea typeface="Montserrat" pitchFamily="34" charset="-122"/>
                <a:cs typeface="Montserrat" pitchFamily="34" charset="-120"/>
              </a:rPr>
              <a:t>Predictive Modeling</a:t>
            </a:r>
            <a:endParaRPr lang="en-US" sz="2050" b="1" dirty="0"/>
          </a:p>
        </p:txBody>
      </p:sp>
      <p:sp>
        <p:nvSpPr>
          <p:cNvPr id="12" name="Text 6"/>
          <p:cNvSpPr/>
          <p:nvPr/>
        </p:nvSpPr>
        <p:spPr>
          <a:xfrm>
            <a:off x="8272981" y="6041419"/>
            <a:ext cx="4160319" cy="1352550"/>
          </a:xfrm>
          <a:prstGeom prst="rect">
            <a:avLst/>
          </a:prstGeom>
          <a:noFill/>
          <a:ln/>
        </p:spPr>
        <p:txBody>
          <a:bodyPr wrap="square" lIns="0" tIns="0" rIns="0" bIns="0" rtlCol="0" anchor="t"/>
          <a:lstStyle/>
          <a:p>
            <a:pPr>
              <a:lnSpc>
                <a:spcPts val="2650"/>
              </a:lnSpc>
            </a:pPr>
            <a:r>
              <a:rPr lang="en-US" dirty="0">
                <a:solidFill>
                  <a:schemeClr val="bg1"/>
                </a:solidFill>
                <a:latin typeface="Heebo Light" pitchFamily="34" charset="0"/>
                <a:cs typeface="Heebo Light" pitchFamily="34" charset="-120"/>
              </a:rPr>
              <a:t>The machine learning model will identify patterns in the data and generate predictions about the likelihood of developing heart disease.</a:t>
            </a:r>
          </a:p>
        </p:txBody>
      </p:sp>
      <p:sp>
        <p:nvSpPr>
          <p:cNvPr id="13" name="Rectangle 12">
            <a:extLst>
              <a:ext uri="{FF2B5EF4-FFF2-40B4-BE49-F238E27FC236}">
                <a16:creationId xmlns:a16="http://schemas.microsoft.com/office/drawing/2014/main" id="{7E90AB4B-810C-EFC6-5D34-4945BEAE0A05}"/>
              </a:ext>
            </a:extLst>
          </p:cNvPr>
          <p:cNvSpPr/>
          <p:nvPr/>
        </p:nvSpPr>
        <p:spPr>
          <a:xfrm>
            <a:off x="12263718" y="7110805"/>
            <a:ext cx="2366682" cy="1118795"/>
          </a:xfrm>
          <a:prstGeom prst="rect">
            <a:avLst/>
          </a:prstGeom>
          <a:solidFill>
            <a:srgbClr val="0D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80340" y="-232229"/>
            <a:ext cx="5666740" cy="8650515"/>
          </a:xfrm>
          <a:prstGeom prst="rect">
            <a:avLst/>
          </a:prstGeom>
        </p:spPr>
      </p:pic>
      <p:sp>
        <p:nvSpPr>
          <p:cNvPr id="3" name="Text 0"/>
          <p:cNvSpPr/>
          <p:nvPr/>
        </p:nvSpPr>
        <p:spPr>
          <a:xfrm>
            <a:off x="6206847" y="995601"/>
            <a:ext cx="7387352" cy="643176"/>
          </a:xfrm>
          <a:prstGeom prst="rect">
            <a:avLst/>
          </a:prstGeom>
          <a:noFill/>
          <a:ln/>
        </p:spPr>
        <p:txBody>
          <a:bodyPr wrap="none" lIns="0" tIns="0" rIns="0" bIns="0" rtlCol="0" anchor="t"/>
          <a:lstStyle/>
          <a:p>
            <a:pPr marL="0" indent="0">
              <a:lnSpc>
                <a:spcPts val="5050"/>
              </a:lnSpc>
              <a:buNone/>
            </a:pPr>
            <a:r>
              <a:rPr lang="en-US" sz="4050" b="1" dirty="0">
                <a:solidFill>
                  <a:srgbClr val="F2F0F4"/>
                </a:solidFill>
                <a:latin typeface="Montserrat" pitchFamily="34" charset="0"/>
                <a:ea typeface="Montserrat" pitchFamily="34" charset="-122"/>
                <a:cs typeface="Montserrat" pitchFamily="34" charset="-120"/>
              </a:rPr>
              <a:t>Benefits of Proposed System</a:t>
            </a:r>
            <a:endParaRPr lang="en-US" sz="4050" b="1" dirty="0"/>
          </a:p>
        </p:txBody>
      </p:sp>
      <p:sp>
        <p:nvSpPr>
          <p:cNvPr id="4" name="Shape 1"/>
          <p:cNvSpPr/>
          <p:nvPr/>
        </p:nvSpPr>
        <p:spPr>
          <a:xfrm>
            <a:off x="6504146" y="1947505"/>
            <a:ext cx="22860" cy="5286375"/>
          </a:xfrm>
          <a:prstGeom prst="roundRect">
            <a:avLst>
              <a:gd name="adj" fmla="val 378194"/>
            </a:avLst>
          </a:prstGeom>
          <a:solidFill>
            <a:srgbClr val="4A2C85"/>
          </a:solidFill>
          <a:ln/>
        </p:spPr>
      </p:sp>
      <p:sp>
        <p:nvSpPr>
          <p:cNvPr id="5" name="Shape 2"/>
          <p:cNvSpPr/>
          <p:nvPr/>
        </p:nvSpPr>
        <p:spPr>
          <a:xfrm>
            <a:off x="6724233" y="2398990"/>
            <a:ext cx="720447" cy="22860"/>
          </a:xfrm>
          <a:prstGeom prst="roundRect">
            <a:avLst>
              <a:gd name="adj" fmla="val 378194"/>
            </a:avLst>
          </a:prstGeom>
          <a:solidFill>
            <a:srgbClr val="4A2C85"/>
          </a:solidFill>
          <a:ln/>
        </p:spPr>
      </p:sp>
      <p:sp>
        <p:nvSpPr>
          <p:cNvPr id="6" name="Shape 3"/>
          <p:cNvSpPr/>
          <p:nvPr/>
        </p:nvSpPr>
        <p:spPr>
          <a:xfrm>
            <a:off x="6284059" y="2178963"/>
            <a:ext cx="463034" cy="463034"/>
          </a:xfrm>
          <a:prstGeom prst="roundRect">
            <a:avLst>
              <a:gd name="adj" fmla="val 18671"/>
            </a:avLst>
          </a:prstGeom>
          <a:solidFill>
            <a:srgbClr val="31136C"/>
          </a:solidFill>
          <a:ln w="7620">
            <a:solidFill>
              <a:srgbClr val="4A2C85"/>
            </a:solidFill>
            <a:prstDash val="solid"/>
          </a:ln>
        </p:spPr>
      </p:sp>
      <p:sp>
        <p:nvSpPr>
          <p:cNvPr id="7" name="Text 4"/>
          <p:cNvSpPr/>
          <p:nvPr/>
        </p:nvSpPr>
        <p:spPr>
          <a:xfrm>
            <a:off x="6459795" y="2301359"/>
            <a:ext cx="111562" cy="308729"/>
          </a:xfrm>
          <a:prstGeom prst="rect">
            <a:avLst/>
          </a:prstGeom>
          <a:noFill/>
          <a:ln/>
        </p:spPr>
        <p:txBody>
          <a:bodyPr wrap="none" lIns="0" tIns="0" rIns="0" bIns="0" rtlCol="0" anchor="t"/>
          <a:lstStyle/>
          <a:p>
            <a:pPr marL="0" indent="0" algn="ctr">
              <a:lnSpc>
                <a:spcPts val="2400"/>
              </a:lnSpc>
              <a:buNone/>
            </a:pPr>
            <a:r>
              <a:rPr lang="en-US" sz="2400" dirty="0">
                <a:solidFill>
                  <a:srgbClr val="DCD7E5"/>
                </a:solidFill>
                <a:latin typeface="Montserrat" pitchFamily="34" charset="0"/>
                <a:ea typeface="Montserrat" pitchFamily="34" charset="-122"/>
                <a:cs typeface="Montserrat" pitchFamily="34" charset="-120"/>
              </a:rPr>
              <a:t>1</a:t>
            </a:r>
            <a:endParaRPr lang="en-US" sz="2400" dirty="0"/>
          </a:p>
        </p:txBody>
      </p:sp>
      <p:sp>
        <p:nvSpPr>
          <p:cNvPr id="8" name="Text 5"/>
          <p:cNvSpPr/>
          <p:nvPr/>
        </p:nvSpPr>
        <p:spPr>
          <a:xfrm>
            <a:off x="7647623" y="2153245"/>
            <a:ext cx="2573060" cy="321588"/>
          </a:xfrm>
          <a:prstGeom prst="rect">
            <a:avLst/>
          </a:prstGeom>
          <a:noFill/>
          <a:ln/>
        </p:spPr>
        <p:txBody>
          <a:bodyPr wrap="none" lIns="0" tIns="0" rIns="0" bIns="0" rtlCol="0" anchor="t"/>
          <a:lstStyle/>
          <a:p>
            <a:pPr marL="0" indent="0" algn="l">
              <a:lnSpc>
                <a:spcPts val="2500"/>
              </a:lnSpc>
              <a:buNone/>
            </a:pPr>
            <a:r>
              <a:rPr lang="en-US" sz="2000" b="1" dirty="0">
                <a:solidFill>
                  <a:srgbClr val="DCD7E5"/>
                </a:solidFill>
                <a:latin typeface="Montserrat" pitchFamily="34" charset="0"/>
                <a:ea typeface="Montserrat" pitchFamily="34" charset="-122"/>
                <a:cs typeface="Montserrat" pitchFamily="34" charset="-120"/>
              </a:rPr>
              <a:t>Early Detection</a:t>
            </a:r>
            <a:endParaRPr lang="en-US" sz="2000" b="1" dirty="0"/>
          </a:p>
        </p:txBody>
      </p:sp>
      <p:sp>
        <p:nvSpPr>
          <p:cNvPr id="9" name="Text 6"/>
          <p:cNvSpPr/>
          <p:nvPr/>
        </p:nvSpPr>
        <p:spPr>
          <a:xfrm>
            <a:off x="7647623" y="2598301"/>
            <a:ext cx="5801677" cy="658654"/>
          </a:xfrm>
          <a:prstGeom prst="rect">
            <a:avLst/>
          </a:prstGeom>
          <a:noFill/>
          <a:ln/>
        </p:spPr>
        <p:txBody>
          <a:bodyPr wrap="square" lIns="0" tIns="0" rIns="0" bIns="0" rtlCol="0" anchor="t"/>
          <a:lstStyle/>
          <a:p>
            <a:pPr marL="0" indent="0" algn="l">
              <a:lnSpc>
                <a:spcPts val="2550"/>
              </a:lnSpc>
              <a:buNone/>
            </a:pPr>
            <a:r>
              <a:rPr lang="en-US" dirty="0">
                <a:solidFill>
                  <a:schemeClr val="bg1"/>
                </a:solidFill>
              </a:rPr>
              <a:t>Identifies potential heart disease risks early, enabling preventive measures before symptoms arise.</a:t>
            </a:r>
          </a:p>
        </p:txBody>
      </p:sp>
      <p:sp>
        <p:nvSpPr>
          <p:cNvPr id="10" name="Shape 7"/>
          <p:cNvSpPr/>
          <p:nvPr/>
        </p:nvSpPr>
        <p:spPr>
          <a:xfrm>
            <a:off x="6724233" y="4119920"/>
            <a:ext cx="720447" cy="22860"/>
          </a:xfrm>
          <a:prstGeom prst="roundRect">
            <a:avLst>
              <a:gd name="adj" fmla="val 378194"/>
            </a:avLst>
          </a:prstGeom>
          <a:solidFill>
            <a:srgbClr val="4A2C85"/>
          </a:solidFill>
          <a:ln/>
        </p:spPr>
      </p:sp>
      <p:sp>
        <p:nvSpPr>
          <p:cNvPr id="11" name="Shape 8"/>
          <p:cNvSpPr/>
          <p:nvPr/>
        </p:nvSpPr>
        <p:spPr>
          <a:xfrm>
            <a:off x="6284059" y="3899892"/>
            <a:ext cx="463034" cy="463034"/>
          </a:xfrm>
          <a:prstGeom prst="roundRect">
            <a:avLst>
              <a:gd name="adj" fmla="val 18671"/>
            </a:avLst>
          </a:prstGeom>
          <a:solidFill>
            <a:srgbClr val="31136C"/>
          </a:solidFill>
          <a:ln w="7620">
            <a:solidFill>
              <a:srgbClr val="4A2C85"/>
            </a:solidFill>
            <a:prstDash val="solid"/>
          </a:ln>
        </p:spPr>
      </p:sp>
      <p:sp>
        <p:nvSpPr>
          <p:cNvPr id="12" name="Text 9"/>
          <p:cNvSpPr/>
          <p:nvPr/>
        </p:nvSpPr>
        <p:spPr>
          <a:xfrm>
            <a:off x="6427887" y="4012761"/>
            <a:ext cx="175379" cy="308729"/>
          </a:xfrm>
          <a:prstGeom prst="rect">
            <a:avLst/>
          </a:prstGeom>
          <a:noFill/>
          <a:ln/>
        </p:spPr>
        <p:txBody>
          <a:bodyPr wrap="none" lIns="0" tIns="0" rIns="0" bIns="0" rtlCol="0" anchor="t"/>
          <a:lstStyle/>
          <a:p>
            <a:pPr marL="0" indent="0" algn="ctr">
              <a:lnSpc>
                <a:spcPts val="2400"/>
              </a:lnSpc>
              <a:buNone/>
            </a:pPr>
            <a:r>
              <a:rPr lang="en-US" sz="2400" dirty="0">
                <a:solidFill>
                  <a:srgbClr val="DCD7E5"/>
                </a:solidFill>
                <a:latin typeface="Montserrat" pitchFamily="34" charset="0"/>
                <a:ea typeface="Montserrat" pitchFamily="34" charset="-122"/>
                <a:cs typeface="Montserrat" pitchFamily="34" charset="-120"/>
              </a:rPr>
              <a:t>2</a:t>
            </a:r>
            <a:endParaRPr lang="en-US" sz="2400" dirty="0"/>
          </a:p>
        </p:txBody>
      </p:sp>
      <p:sp>
        <p:nvSpPr>
          <p:cNvPr id="13" name="Text 10"/>
          <p:cNvSpPr/>
          <p:nvPr/>
        </p:nvSpPr>
        <p:spPr>
          <a:xfrm>
            <a:off x="7647623" y="3874175"/>
            <a:ext cx="3864888" cy="321588"/>
          </a:xfrm>
          <a:prstGeom prst="rect">
            <a:avLst/>
          </a:prstGeom>
          <a:noFill/>
          <a:ln/>
        </p:spPr>
        <p:txBody>
          <a:bodyPr wrap="none" lIns="0" tIns="0" rIns="0" bIns="0" rtlCol="0" anchor="t"/>
          <a:lstStyle/>
          <a:p>
            <a:pPr>
              <a:lnSpc>
                <a:spcPts val="2500"/>
              </a:lnSpc>
            </a:pPr>
            <a:r>
              <a:rPr lang="en-IN" sz="2000" b="1" dirty="0">
                <a:solidFill>
                  <a:srgbClr val="DCD7E5"/>
                </a:solidFill>
                <a:latin typeface="Montserrat" pitchFamily="34" charset="0"/>
              </a:rPr>
              <a:t>Increased Accuracy</a:t>
            </a:r>
            <a:endParaRPr lang="en-US" sz="2000" b="1" dirty="0">
              <a:solidFill>
                <a:srgbClr val="DCD7E5"/>
              </a:solidFill>
              <a:latin typeface="Montserrat" pitchFamily="34" charset="0"/>
            </a:endParaRPr>
          </a:p>
        </p:txBody>
      </p:sp>
      <p:sp>
        <p:nvSpPr>
          <p:cNvPr id="14" name="Text 11"/>
          <p:cNvSpPr/>
          <p:nvPr/>
        </p:nvSpPr>
        <p:spPr>
          <a:xfrm>
            <a:off x="7647623" y="4319230"/>
            <a:ext cx="5801677" cy="987981"/>
          </a:xfrm>
          <a:prstGeom prst="rect">
            <a:avLst/>
          </a:prstGeom>
          <a:noFill/>
          <a:ln/>
        </p:spPr>
        <p:txBody>
          <a:bodyPr wrap="square" lIns="0" tIns="0" rIns="0" bIns="0" rtlCol="0" anchor="t"/>
          <a:lstStyle/>
          <a:p>
            <a:pPr>
              <a:lnSpc>
                <a:spcPts val="2550"/>
              </a:lnSpc>
            </a:pPr>
            <a:r>
              <a:rPr lang="en-US" dirty="0">
                <a:solidFill>
                  <a:schemeClr val="bg1"/>
                </a:solidFill>
              </a:rPr>
              <a:t>AI-powered models learn from vast amounts of data, improving prediction accuracy over time and reducing human error.</a:t>
            </a:r>
          </a:p>
        </p:txBody>
      </p:sp>
      <p:sp>
        <p:nvSpPr>
          <p:cNvPr id="15" name="Shape 12"/>
          <p:cNvSpPr/>
          <p:nvPr/>
        </p:nvSpPr>
        <p:spPr>
          <a:xfrm>
            <a:off x="6724233" y="6170176"/>
            <a:ext cx="720447" cy="22860"/>
          </a:xfrm>
          <a:prstGeom prst="roundRect">
            <a:avLst>
              <a:gd name="adj" fmla="val 378194"/>
            </a:avLst>
          </a:prstGeom>
          <a:solidFill>
            <a:srgbClr val="4A2C85"/>
          </a:solidFill>
          <a:ln/>
        </p:spPr>
      </p:sp>
      <p:sp>
        <p:nvSpPr>
          <p:cNvPr id="16" name="Shape 13"/>
          <p:cNvSpPr/>
          <p:nvPr/>
        </p:nvSpPr>
        <p:spPr>
          <a:xfrm>
            <a:off x="6284059" y="5950148"/>
            <a:ext cx="463034" cy="463034"/>
          </a:xfrm>
          <a:prstGeom prst="roundRect">
            <a:avLst>
              <a:gd name="adj" fmla="val 18671"/>
            </a:avLst>
          </a:prstGeom>
          <a:solidFill>
            <a:srgbClr val="31136C"/>
          </a:solidFill>
          <a:ln w="7620">
            <a:solidFill>
              <a:srgbClr val="4A2C85"/>
            </a:solidFill>
            <a:prstDash val="solid"/>
          </a:ln>
        </p:spPr>
      </p:sp>
      <p:sp>
        <p:nvSpPr>
          <p:cNvPr id="17" name="Text 14"/>
          <p:cNvSpPr/>
          <p:nvPr/>
        </p:nvSpPr>
        <p:spPr>
          <a:xfrm>
            <a:off x="6428482" y="6077308"/>
            <a:ext cx="174188" cy="308729"/>
          </a:xfrm>
          <a:prstGeom prst="rect">
            <a:avLst/>
          </a:prstGeom>
          <a:noFill/>
          <a:ln/>
        </p:spPr>
        <p:txBody>
          <a:bodyPr wrap="none" lIns="0" tIns="0" rIns="0" bIns="0" rtlCol="0" anchor="t"/>
          <a:lstStyle/>
          <a:p>
            <a:pPr marL="0" indent="0" algn="ctr">
              <a:lnSpc>
                <a:spcPts val="2400"/>
              </a:lnSpc>
              <a:buNone/>
            </a:pPr>
            <a:r>
              <a:rPr lang="en-US" sz="2400" dirty="0">
                <a:solidFill>
                  <a:srgbClr val="DCD7E5"/>
                </a:solidFill>
                <a:latin typeface="Montserrat" pitchFamily="34" charset="0"/>
                <a:ea typeface="Montserrat" pitchFamily="34" charset="-122"/>
                <a:cs typeface="Montserrat" pitchFamily="34" charset="-120"/>
              </a:rPr>
              <a:t>3</a:t>
            </a:r>
            <a:endParaRPr lang="en-US" sz="2400" dirty="0"/>
          </a:p>
        </p:txBody>
      </p:sp>
      <p:sp>
        <p:nvSpPr>
          <p:cNvPr id="18" name="Text 15"/>
          <p:cNvSpPr/>
          <p:nvPr/>
        </p:nvSpPr>
        <p:spPr>
          <a:xfrm>
            <a:off x="7647623" y="5924431"/>
            <a:ext cx="2573060" cy="321588"/>
          </a:xfrm>
          <a:prstGeom prst="rect">
            <a:avLst/>
          </a:prstGeom>
          <a:noFill/>
          <a:ln/>
        </p:spPr>
        <p:txBody>
          <a:bodyPr wrap="none" lIns="0" tIns="0" rIns="0" bIns="0" rtlCol="0" anchor="t"/>
          <a:lstStyle/>
          <a:p>
            <a:pPr>
              <a:lnSpc>
                <a:spcPts val="2500"/>
              </a:lnSpc>
            </a:pPr>
            <a:r>
              <a:rPr lang="en-IN" sz="2000" b="1" dirty="0">
                <a:solidFill>
                  <a:srgbClr val="DCD7E5"/>
                </a:solidFill>
                <a:latin typeface="Montserrat" pitchFamily="34" charset="0"/>
              </a:rPr>
              <a:t>Comprehensive Insights</a:t>
            </a:r>
            <a:endParaRPr lang="en-US" sz="2000" b="1" dirty="0">
              <a:solidFill>
                <a:srgbClr val="DCD7E5"/>
              </a:solidFill>
              <a:latin typeface="Montserrat" pitchFamily="34" charset="0"/>
            </a:endParaRPr>
          </a:p>
        </p:txBody>
      </p:sp>
      <p:sp>
        <p:nvSpPr>
          <p:cNvPr id="19" name="Text 16"/>
          <p:cNvSpPr/>
          <p:nvPr/>
        </p:nvSpPr>
        <p:spPr>
          <a:xfrm>
            <a:off x="7647623" y="6369487"/>
            <a:ext cx="4785677" cy="658654"/>
          </a:xfrm>
          <a:prstGeom prst="rect">
            <a:avLst/>
          </a:prstGeom>
          <a:noFill/>
          <a:ln/>
        </p:spPr>
        <p:txBody>
          <a:bodyPr wrap="square" lIns="0" tIns="0" rIns="0" bIns="0" rtlCol="0" anchor="t"/>
          <a:lstStyle/>
          <a:p>
            <a:pPr>
              <a:lnSpc>
                <a:spcPts val="2550"/>
              </a:lnSpc>
            </a:pPr>
            <a:r>
              <a:rPr lang="en-US" dirty="0">
                <a:solidFill>
                  <a:schemeClr val="bg1"/>
                </a:solidFill>
              </a:rPr>
              <a:t>Gathers and analyzes a wide range of patient data (e.g., demographics, lifestyle, medical history), providing a holistic view of heart disease risk.</a:t>
            </a:r>
          </a:p>
        </p:txBody>
      </p:sp>
      <p:sp>
        <p:nvSpPr>
          <p:cNvPr id="20" name="Rectangle 19">
            <a:extLst>
              <a:ext uri="{FF2B5EF4-FFF2-40B4-BE49-F238E27FC236}">
                <a16:creationId xmlns:a16="http://schemas.microsoft.com/office/drawing/2014/main" id="{0DB65851-092A-8010-3C84-7AC430884854}"/>
              </a:ext>
            </a:extLst>
          </p:cNvPr>
          <p:cNvSpPr/>
          <p:nvPr/>
        </p:nvSpPr>
        <p:spPr>
          <a:xfrm>
            <a:off x="12263718" y="7110805"/>
            <a:ext cx="2366682" cy="1118795"/>
          </a:xfrm>
          <a:prstGeom prst="rect">
            <a:avLst/>
          </a:prstGeom>
          <a:solidFill>
            <a:srgbClr val="0D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832610"/>
            <a:ext cx="5712857" cy="708779"/>
          </a:xfrm>
          <a:prstGeom prst="rect">
            <a:avLst/>
          </a:prstGeom>
          <a:noFill/>
          <a:ln/>
        </p:spPr>
        <p:txBody>
          <a:bodyPr wrap="none" lIns="0" tIns="0" rIns="0" bIns="0" rtlCol="0" anchor="t"/>
          <a:lstStyle/>
          <a:p>
            <a:pPr marL="0" indent="0">
              <a:lnSpc>
                <a:spcPts val="5550"/>
              </a:lnSpc>
              <a:buNone/>
            </a:pPr>
            <a:r>
              <a:rPr lang="en-US" sz="4450" b="1" dirty="0">
                <a:solidFill>
                  <a:srgbClr val="F2F0F4"/>
                </a:solidFill>
                <a:latin typeface="Montserrat" pitchFamily="34" charset="0"/>
                <a:ea typeface="Montserrat" pitchFamily="34" charset="-122"/>
                <a:cs typeface="Montserrat" pitchFamily="34" charset="-120"/>
              </a:rPr>
              <a:t>Scope of the Project</a:t>
            </a:r>
            <a:endParaRPr lang="en-US" sz="4450" b="1" dirty="0"/>
          </a:p>
        </p:txBody>
      </p:sp>
      <p:pic>
        <p:nvPicPr>
          <p:cNvPr id="3" name="Image 0" descr="preencoded.png"/>
          <p:cNvPicPr>
            <a:picLocks noChangeAspect="1"/>
          </p:cNvPicPr>
          <p:nvPr/>
        </p:nvPicPr>
        <p:blipFill>
          <a:blip r:embed="rId3"/>
          <a:stretch>
            <a:fillRect/>
          </a:stretch>
        </p:blipFill>
        <p:spPr>
          <a:xfrm>
            <a:off x="3247430" y="2995017"/>
            <a:ext cx="1614011" cy="807958"/>
          </a:xfrm>
          <a:prstGeom prst="rect">
            <a:avLst/>
          </a:prstGeom>
        </p:spPr>
      </p:pic>
      <p:sp>
        <p:nvSpPr>
          <p:cNvPr id="4" name="Text 1"/>
          <p:cNvSpPr/>
          <p:nvPr/>
        </p:nvSpPr>
        <p:spPr>
          <a:xfrm>
            <a:off x="4003238" y="3259336"/>
            <a:ext cx="102394" cy="453509"/>
          </a:xfrm>
          <a:prstGeom prst="rect">
            <a:avLst/>
          </a:prstGeom>
          <a:noFill/>
          <a:ln/>
        </p:spPr>
        <p:txBody>
          <a:bodyPr wrap="none" lIns="0" tIns="0" rIns="0" bIns="0" rtlCol="0" anchor="t"/>
          <a:lstStyle/>
          <a:p>
            <a:pPr marL="0" indent="0" algn="ctr">
              <a:lnSpc>
                <a:spcPts val="3550"/>
              </a:lnSpc>
              <a:buNone/>
            </a:pPr>
            <a:r>
              <a:rPr lang="en-US" sz="2200" dirty="0">
                <a:solidFill>
                  <a:srgbClr val="DCD7E5"/>
                </a:solidFill>
                <a:latin typeface="Montserrat" pitchFamily="34" charset="0"/>
                <a:ea typeface="Montserrat" pitchFamily="34" charset="-122"/>
                <a:cs typeface="Montserrat" pitchFamily="34" charset="-120"/>
              </a:rPr>
              <a:t>1</a:t>
            </a:r>
            <a:endParaRPr lang="en-US" sz="2200" dirty="0"/>
          </a:p>
        </p:txBody>
      </p:sp>
      <p:sp>
        <p:nvSpPr>
          <p:cNvPr id="5" name="Text 2"/>
          <p:cNvSpPr/>
          <p:nvPr/>
        </p:nvSpPr>
        <p:spPr>
          <a:xfrm>
            <a:off x="5088255" y="3221831"/>
            <a:ext cx="417385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Data Collection &amp; Preparation</a:t>
            </a:r>
            <a:endParaRPr lang="en-US" sz="2200" dirty="0"/>
          </a:p>
        </p:txBody>
      </p:sp>
      <p:sp>
        <p:nvSpPr>
          <p:cNvPr id="6" name="Shape 3"/>
          <p:cNvSpPr/>
          <p:nvPr/>
        </p:nvSpPr>
        <p:spPr>
          <a:xfrm>
            <a:off x="4918115" y="3816072"/>
            <a:ext cx="8861822" cy="15240"/>
          </a:xfrm>
          <a:prstGeom prst="roundRect">
            <a:avLst>
              <a:gd name="adj" fmla="val 625116"/>
            </a:avLst>
          </a:prstGeom>
          <a:solidFill>
            <a:srgbClr val="4A2C85"/>
          </a:solidFill>
          <a:ln/>
        </p:spPr>
      </p:sp>
      <p:pic>
        <p:nvPicPr>
          <p:cNvPr id="7" name="Image 1" descr="preencoded.png"/>
          <p:cNvPicPr>
            <a:picLocks noChangeAspect="1"/>
          </p:cNvPicPr>
          <p:nvPr/>
        </p:nvPicPr>
        <p:blipFill>
          <a:blip r:embed="rId4"/>
          <a:stretch>
            <a:fillRect/>
          </a:stretch>
        </p:blipFill>
        <p:spPr>
          <a:xfrm>
            <a:off x="2440424" y="3859649"/>
            <a:ext cx="3228022" cy="807958"/>
          </a:xfrm>
          <a:prstGeom prst="rect">
            <a:avLst/>
          </a:prstGeom>
        </p:spPr>
      </p:pic>
      <p:sp>
        <p:nvSpPr>
          <p:cNvPr id="8" name="Text 4"/>
          <p:cNvSpPr/>
          <p:nvPr/>
        </p:nvSpPr>
        <p:spPr>
          <a:xfrm>
            <a:off x="3973949" y="4036814"/>
            <a:ext cx="160973" cy="453509"/>
          </a:xfrm>
          <a:prstGeom prst="rect">
            <a:avLst/>
          </a:prstGeom>
          <a:noFill/>
          <a:ln/>
        </p:spPr>
        <p:txBody>
          <a:bodyPr wrap="none" lIns="0" tIns="0" rIns="0" bIns="0" rtlCol="0" anchor="t"/>
          <a:lstStyle/>
          <a:p>
            <a:pPr marL="0" indent="0" algn="ctr">
              <a:lnSpc>
                <a:spcPts val="3550"/>
              </a:lnSpc>
              <a:buNone/>
            </a:pPr>
            <a:r>
              <a:rPr lang="en-US" sz="2200" dirty="0">
                <a:solidFill>
                  <a:srgbClr val="DCD7E5"/>
                </a:solidFill>
                <a:latin typeface="Montserrat" pitchFamily="34" charset="0"/>
                <a:ea typeface="Montserrat" pitchFamily="34" charset="-122"/>
                <a:cs typeface="Montserrat" pitchFamily="34" charset="-120"/>
              </a:rPr>
              <a:t>2</a:t>
            </a:r>
            <a:endParaRPr lang="en-US" sz="2200" dirty="0"/>
          </a:p>
        </p:txBody>
      </p:sp>
      <p:sp>
        <p:nvSpPr>
          <p:cNvPr id="9" name="Text 5"/>
          <p:cNvSpPr/>
          <p:nvPr/>
        </p:nvSpPr>
        <p:spPr>
          <a:xfrm>
            <a:off x="5895261" y="4086463"/>
            <a:ext cx="3953589"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Model Training</a:t>
            </a:r>
            <a:endParaRPr lang="en-US" sz="2200" dirty="0"/>
          </a:p>
        </p:txBody>
      </p:sp>
      <p:sp>
        <p:nvSpPr>
          <p:cNvPr id="10" name="Shape 6"/>
          <p:cNvSpPr/>
          <p:nvPr/>
        </p:nvSpPr>
        <p:spPr>
          <a:xfrm>
            <a:off x="5725120" y="4680704"/>
            <a:ext cx="8054816" cy="15240"/>
          </a:xfrm>
          <a:prstGeom prst="roundRect">
            <a:avLst>
              <a:gd name="adj" fmla="val 625116"/>
            </a:avLst>
          </a:prstGeom>
          <a:solidFill>
            <a:srgbClr val="4A2C85"/>
          </a:solidFill>
          <a:ln/>
        </p:spPr>
      </p:sp>
      <p:pic>
        <p:nvPicPr>
          <p:cNvPr id="11" name="Image 2" descr="preencoded.png"/>
          <p:cNvPicPr>
            <a:picLocks noChangeAspect="1"/>
          </p:cNvPicPr>
          <p:nvPr/>
        </p:nvPicPr>
        <p:blipFill>
          <a:blip r:embed="rId5"/>
          <a:stretch>
            <a:fillRect/>
          </a:stretch>
        </p:blipFill>
        <p:spPr>
          <a:xfrm>
            <a:off x="1633418" y="4724281"/>
            <a:ext cx="4842034" cy="807958"/>
          </a:xfrm>
          <a:prstGeom prst="rect">
            <a:avLst/>
          </a:prstGeom>
        </p:spPr>
      </p:pic>
      <p:sp>
        <p:nvSpPr>
          <p:cNvPr id="12" name="Text 7"/>
          <p:cNvSpPr/>
          <p:nvPr/>
        </p:nvSpPr>
        <p:spPr>
          <a:xfrm>
            <a:off x="3974425" y="4901446"/>
            <a:ext cx="159901" cy="453509"/>
          </a:xfrm>
          <a:prstGeom prst="rect">
            <a:avLst/>
          </a:prstGeom>
          <a:noFill/>
          <a:ln/>
        </p:spPr>
        <p:txBody>
          <a:bodyPr wrap="none" lIns="0" tIns="0" rIns="0" bIns="0" rtlCol="0" anchor="t"/>
          <a:lstStyle/>
          <a:p>
            <a:pPr marL="0" indent="0" algn="ctr">
              <a:lnSpc>
                <a:spcPts val="3550"/>
              </a:lnSpc>
              <a:buNone/>
            </a:pPr>
            <a:r>
              <a:rPr lang="en-US" sz="2200" dirty="0">
                <a:solidFill>
                  <a:srgbClr val="DCD7E5"/>
                </a:solidFill>
                <a:latin typeface="Montserrat" pitchFamily="34" charset="0"/>
                <a:ea typeface="Montserrat" pitchFamily="34" charset="-122"/>
                <a:cs typeface="Montserrat" pitchFamily="34" charset="-120"/>
              </a:rPr>
              <a:t>3</a:t>
            </a:r>
            <a:endParaRPr lang="en-US" sz="2200" dirty="0"/>
          </a:p>
        </p:txBody>
      </p:sp>
      <p:sp>
        <p:nvSpPr>
          <p:cNvPr id="13" name="Text 8"/>
          <p:cNvSpPr/>
          <p:nvPr/>
        </p:nvSpPr>
        <p:spPr>
          <a:xfrm>
            <a:off x="6702266" y="4951095"/>
            <a:ext cx="3538776"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Deployment &amp; Validation</a:t>
            </a:r>
            <a:endParaRPr lang="en-US" sz="2200" dirty="0"/>
          </a:p>
        </p:txBody>
      </p:sp>
      <p:sp>
        <p:nvSpPr>
          <p:cNvPr id="14" name="Shape 9"/>
          <p:cNvSpPr/>
          <p:nvPr/>
        </p:nvSpPr>
        <p:spPr>
          <a:xfrm>
            <a:off x="6532126" y="5545336"/>
            <a:ext cx="7247811" cy="15240"/>
          </a:xfrm>
          <a:prstGeom prst="roundRect">
            <a:avLst>
              <a:gd name="adj" fmla="val 625116"/>
            </a:avLst>
          </a:prstGeom>
          <a:solidFill>
            <a:srgbClr val="4A2C85"/>
          </a:solidFill>
          <a:ln/>
        </p:spPr>
      </p:sp>
      <p:pic>
        <p:nvPicPr>
          <p:cNvPr id="15" name="Image 3" descr="preencoded.png"/>
          <p:cNvPicPr>
            <a:picLocks noChangeAspect="1"/>
          </p:cNvPicPr>
          <p:nvPr/>
        </p:nvPicPr>
        <p:blipFill>
          <a:blip r:embed="rId6"/>
          <a:stretch>
            <a:fillRect/>
          </a:stretch>
        </p:blipFill>
        <p:spPr>
          <a:xfrm>
            <a:off x="826294" y="5588913"/>
            <a:ext cx="6456164" cy="807958"/>
          </a:xfrm>
          <a:prstGeom prst="rect">
            <a:avLst/>
          </a:prstGeom>
        </p:spPr>
      </p:pic>
      <p:sp>
        <p:nvSpPr>
          <p:cNvPr id="16" name="Text 10"/>
          <p:cNvSpPr/>
          <p:nvPr/>
        </p:nvSpPr>
        <p:spPr>
          <a:xfrm>
            <a:off x="3960614" y="5766078"/>
            <a:ext cx="187404" cy="453509"/>
          </a:xfrm>
          <a:prstGeom prst="rect">
            <a:avLst/>
          </a:prstGeom>
          <a:noFill/>
          <a:ln/>
        </p:spPr>
        <p:txBody>
          <a:bodyPr wrap="none" lIns="0" tIns="0" rIns="0" bIns="0" rtlCol="0" anchor="t"/>
          <a:lstStyle/>
          <a:p>
            <a:pPr marL="0" indent="0" algn="ctr">
              <a:lnSpc>
                <a:spcPts val="3550"/>
              </a:lnSpc>
              <a:buNone/>
            </a:pPr>
            <a:r>
              <a:rPr lang="en-US" sz="2200" dirty="0">
                <a:solidFill>
                  <a:srgbClr val="DCD7E5"/>
                </a:solidFill>
                <a:latin typeface="Montserrat" pitchFamily="34" charset="0"/>
                <a:ea typeface="Montserrat" pitchFamily="34" charset="-122"/>
                <a:cs typeface="Montserrat" pitchFamily="34" charset="-120"/>
              </a:rPr>
              <a:t>4</a:t>
            </a:r>
            <a:endParaRPr lang="en-US" sz="2200" dirty="0"/>
          </a:p>
        </p:txBody>
      </p:sp>
      <p:sp>
        <p:nvSpPr>
          <p:cNvPr id="17" name="Text 11"/>
          <p:cNvSpPr/>
          <p:nvPr/>
        </p:nvSpPr>
        <p:spPr>
          <a:xfrm>
            <a:off x="7509272" y="5815727"/>
            <a:ext cx="4948476"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User Interface &amp; Interaction Design</a:t>
            </a:r>
            <a:endParaRPr lang="en-US" sz="2200" dirty="0"/>
          </a:p>
        </p:txBody>
      </p:sp>
      <p:sp>
        <p:nvSpPr>
          <p:cNvPr id="18" name="Rectangle 17">
            <a:extLst>
              <a:ext uri="{FF2B5EF4-FFF2-40B4-BE49-F238E27FC236}">
                <a16:creationId xmlns:a16="http://schemas.microsoft.com/office/drawing/2014/main" id="{17B31AFB-C98B-6DD0-62D5-E368EF2C4D78}"/>
              </a:ext>
            </a:extLst>
          </p:cNvPr>
          <p:cNvSpPr/>
          <p:nvPr/>
        </p:nvSpPr>
        <p:spPr>
          <a:xfrm>
            <a:off x="12263718" y="7110805"/>
            <a:ext cx="2366682" cy="1118795"/>
          </a:xfrm>
          <a:prstGeom prst="rect">
            <a:avLst/>
          </a:prstGeom>
          <a:solidFill>
            <a:srgbClr val="0D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674</TotalTime>
  <Words>1435</Words>
  <Application>Microsoft Office PowerPoint</Application>
  <PresentationFormat>Custom</PresentationFormat>
  <Paragraphs>206</Paragraphs>
  <Slides>29</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Wingdings</vt:lpstr>
      <vt:lpstr>Arial</vt:lpstr>
      <vt:lpstr>Times New Roman</vt:lpstr>
      <vt:lpstr>Heebo Light</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ROSHAN V.C</cp:lastModifiedBy>
  <cp:revision>9</cp:revision>
  <dcterms:created xsi:type="dcterms:W3CDTF">2025-01-23T05:21:12Z</dcterms:created>
  <dcterms:modified xsi:type="dcterms:W3CDTF">2025-03-20T09:46:25Z</dcterms:modified>
</cp:coreProperties>
</file>